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90" r:id="rId2"/>
    <p:sldId id="398" r:id="rId3"/>
    <p:sldId id="493" r:id="rId4"/>
    <p:sldId id="519" r:id="rId5"/>
    <p:sldId id="532" r:id="rId6"/>
    <p:sldId id="518" r:id="rId7"/>
    <p:sldId id="438" r:id="rId8"/>
    <p:sldId id="484" r:id="rId9"/>
    <p:sldId id="520" r:id="rId10"/>
    <p:sldId id="440" r:id="rId11"/>
    <p:sldId id="485" r:id="rId12"/>
    <p:sldId id="494" r:id="rId13"/>
    <p:sldId id="522" r:id="rId14"/>
    <p:sldId id="523" r:id="rId15"/>
    <p:sldId id="524" r:id="rId16"/>
    <p:sldId id="444" r:id="rId17"/>
    <p:sldId id="445" r:id="rId18"/>
    <p:sldId id="525" r:id="rId19"/>
    <p:sldId id="526" r:id="rId20"/>
    <p:sldId id="472" r:id="rId21"/>
    <p:sldId id="448" r:id="rId22"/>
    <p:sldId id="488" r:id="rId23"/>
    <p:sldId id="527" r:id="rId24"/>
    <p:sldId id="495" r:id="rId25"/>
    <p:sldId id="497" r:id="rId26"/>
    <p:sldId id="498" r:id="rId27"/>
    <p:sldId id="535" r:id="rId28"/>
    <p:sldId id="500" r:id="rId29"/>
    <p:sldId id="501" r:id="rId30"/>
    <p:sldId id="502" r:id="rId31"/>
    <p:sldId id="503" r:id="rId32"/>
    <p:sldId id="504" r:id="rId33"/>
    <p:sldId id="506" r:id="rId34"/>
    <p:sldId id="507" r:id="rId35"/>
    <p:sldId id="508" r:id="rId36"/>
    <p:sldId id="509" r:id="rId37"/>
    <p:sldId id="528" r:id="rId38"/>
    <p:sldId id="537" r:id="rId39"/>
    <p:sldId id="529" r:id="rId40"/>
    <p:sldId id="538" r:id="rId41"/>
    <p:sldId id="539" r:id="rId42"/>
    <p:sldId id="540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9705"/>
    <a:srgbClr val="FF99CC"/>
    <a:srgbClr val="FF9900"/>
    <a:srgbClr val="9954CC"/>
    <a:srgbClr val="A7A7FF"/>
    <a:srgbClr val="0099FF"/>
    <a:srgbClr val="FFFF00"/>
    <a:srgbClr val="EEEE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2769" autoAdjust="0"/>
  </p:normalViewPr>
  <p:slideViewPr>
    <p:cSldViewPr>
      <p:cViewPr varScale="1">
        <p:scale>
          <a:sx n="69" d="100"/>
          <a:sy n="69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1968"/>
    </p:cViewPr>
  </p:sorterViewPr>
  <p:notesViewPr>
    <p:cSldViewPr>
      <p:cViewPr>
        <p:scale>
          <a:sx n="90" d="100"/>
          <a:sy n="90" d="100"/>
        </p:scale>
        <p:origin x="-966" y="136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00076953\Local%20Settings\Temporary%20Internet%20Files\Content.Outlook\5OOTMEGB\CH-INTERVIEW-ANNEXURE-2012-13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0076953\Local%20Settings\Temporary%20Internet%20Files\Content.Outlook\5OOTMEGB\PPT%2028%2005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00076953\Local%20Settings\Temporary%20Internet%20Files\Content.Outlook\5OOTMEGB\PPT%2028%2005%20201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00029531\Desktop\Mktg%20-%20Sales%20and%20Mkt%20Sharet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00076953\Desktop\Book1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00028479\Desktop\New%20Microsoft%20Office%20Excel%202007%20Workbook%20(3)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Economy vs.</a:t>
            </a:r>
            <a:r>
              <a:rPr lang="en-US" sz="2000" baseline="0" dirty="0" smtClean="0"/>
              <a:t> POL consumption</a:t>
            </a:r>
            <a:endParaRPr lang="en-US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3.0746057185329856E-2"/>
          <c:y val="0.26267889590724436"/>
          <c:w val="0.93328664669128769"/>
          <c:h val="0.63548527587897663"/>
        </c:manualLayout>
      </c:layout>
      <c:barChart>
        <c:barDir val="col"/>
        <c:grouping val="clustered"/>
        <c:ser>
          <c:idx val="1"/>
          <c:order val="1"/>
          <c:tx>
            <c:strRef>
              <c:f>Sheet4!$H$8</c:f>
              <c:strCache>
                <c:ptCount val="1"/>
                <c:pt idx="0">
                  <c:v>Oil Consumption Growth (%)</c:v>
                </c:pt>
              </c:strCache>
            </c:strRef>
          </c:tx>
          <c:spPr>
            <a:solidFill>
              <a:srgbClr val="9954CC"/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Sheet4!$I$6:$P$6</c:f>
              <c:strCache>
                <c:ptCount val="8"/>
                <c:pt idx="0">
                  <c:v>2005-06   </c:v>
                </c:pt>
                <c:pt idx="1">
                  <c:v>2006-07   </c:v>
                </c:pt>
                <c:pt idx="2">
                  <c:v>2007-08   </c:v>
                </c:pt>
                <c:pt idx="3">
                  <c:v>2008-09   </c:v>
                </c:pt>
                <c:pt idx="4">
                  <c:v>2009-10   </c:v>
                </c:pt>
                <c:pt idx="5">
                  <c:v>2010-11   </c:v>
                </c:pt>
                <c:pt idx="6">
                  <c:v>2011-12   </c:v>
                </c:pt>
                <c:pt idx="7">
                  <c:v>  2012-13</c:v>
                </c:pt>
              </c:strCache>
            </c:strRef>
          </c:cat>
          <c:val>
            <c:numRef>
              <c:f>Sheet4!$I$8:$P$8</c:f>
              <c:numCache>
                <c:formatCode>General</c:formatCode>
                <c:ptCount val="8"/>
                <c:pt idx="0">
                  <c:v>1.4</c:v>
                </c:pt>
                <c:pt idx="1">
                  <c:v>6.7</c:v>
                </c:pt>
                <c:pt idx="2">
                  <c:v>6.8</c:v>
                </c:pt>
                <c:pt idx="3">
                  <c:v>4.5</c:v>
                </c:pt>
                <c:pt idx="4">
                  <c:v>3.5</c:v>
                </c:pt>
                <c:pt idx="5">
                  <c:v>2.9</c:v>
                </c:pt>
                <c:pt idx="6">
                  <c:v>5</c:v>
                </c:pt>
                <c:pt idx="7">
                  <c:v>4.9000000000000004</c:v>
                </c:pt>
              </c:numCache>
            </c:numRef>
          </c:val>
        </c:ser>
        <c:axId val="62193664"/>
        <c:axId val="62195200"/>
      </c:barChart>
      <c:lineChart>
        <c:grouping val="standard"/>
        <c:ser>
          <c:idx val="0"/>
          <c:order val="0"/>
          <c:tx>
            <c:strRef>
              <c:f>Sheet4!$H$7</c:f>
              <c:strCache>
                <c:ptCount val="1"/>
                <c:pt idx="0">
                  <c:v>GDP Growth (%)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2"/>
              <c:layout>
                <c:manualLayout>
                  <c:x val="-2.9126193296634378E-2"/>
                  <c:y val="-9.80401488275507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7651267042947226E-2"/>
                  <c:y val="-0.1310071817945834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1.3930620398114029E-2"/>
                  <c:y val="2.283897205157067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Sheet4!$I$6:$P$6</c:f>
              <c:strCache>
                <c:ptCount val="8"/>
                <c:pt idx="0">
                  <c:v>2005-06   </c:v>
                </c:pt>
                <c:pt idx="1">
                  <c:v>2006-07   </c:v>
                </c:pt>
                <c:pt idx="2">
                  <c:v>2007-08   </c:v>
                </c:pt>
                <c:pt idx="3">
                  <c:v>2008-09   </c:v>
                </c:pt>
                <c:pt idx="4">
                  <c:v>2009-10   </c:v>
                </c:pt>
                <c:pt idx="5">
                  <c:v>2010-11   </c:v>
                </c:pt>
                <c:pt idx="6">
                  <c:v>2011-12   </c:v>
                </c:pt>
                <c:pt idx="7">
                  <c:v>  2012-13</c:v>
                </c:pt>
              </c:strCache>
            </c:strRef>
          </c:cat>
          <c:val>
            <c:numRef>
              <c:f>Sheet4!$I$7:$P$7</c:f>
              <c:numCache>
                <c:formatCode>General</c:formatCode>
                <c:ptCount val="8"/>
                <c:pt idx="0">
                  <c:v>9.5</c:v>
                </c:pt>
                <c:pt idx="1">
                  <c:v>9.6</c:v>
                </c:pt>
                <c:pt idx="2">
                  <c:v>9.3000000000000007</c:v>
                </c:pt>
                <c:pt idx="3">
                  <c:v>6.7</c:v>
                </c:pt>
                <c:pt idx="4">
                  <c:v>8.6</c:v>
                </c:pt>
                <c:pt idx="5">
                  <c:v>9.3000000000000007</c:v>
                </c:pt>
                <c:pt idx="6">
                  <c:v>6.2</c:v>
                </c:pt>
                <c:pt idx="7">
                  <c:v>5</c:v>
                </c:pt>
              </c:numCache>
            </c:numRef>
          </c:val>
        </c:ser>
        <c:marker val="1"/>
        <c:axId val="62206720"/>
        <c:axId val="62196736"/>
      </c:lineChart>
      <c:catAx>
        <c:axId val="62193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2195200"/>
        <c:crosses val="autoZero"/>
        <c:auto val="1"/>
        <c:lblAlgn val="ctr"/>
        <c:lblOffset val="100"/>
      </c:catAx>
      <c:valAx>
        <c:axId val="621952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2193664"/>
        <c:crosses val="autoZero"/>
        <c:crossBetween val="between"/>
      </c:valAx>
      <c:valAx>
        <c:axId val="6219673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2206720"/>
        <c:crosses val="max"/>
        <c:crossBetween val="between"/>
      </c:valAx>
      <c:catAx>
        <c:axId val="62206720"/>
        <c:scaling>
          <c:orientation val="minMax"/>
        </c:scaling>
        <c:delete val="1"/>
        <c:axPos val="b"/>
        <c:tickLblPos val="none"/>
        <c:crossAx val="6219673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2320058997050186"/>
          <c:y val="0.12938680741830347"/>
          <c:w val="0.75880530973451465"/>
          <c:h val="0.14701555598233204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4.0740740740740772E-2"/>
          <c:y val="0.16"/>
          <c:w val="0.88677259092613359"/>
          <c:h val="0.6729889763779527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Sheet2!$B$8:$D$8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Sheet2!$B$9:$D$9</c:f>
              <c:numCache>
                <c:formatCode>0</c:formatCode>
                <c:ptCount val="3"/>
                <c:pt idx="0">
                  <c:v>2090</c:v>
                </c:pt>
                <c:pt idx="1">
                  <c:v>2556.9</c:v>
                </c:pt>
                <c:pt idx="2">
                  <c:v>3147.3</c:v>
                </c:pt>
              </c:numCache>
            </c:numRef>
          </c:val>
        </c:ser>
        <c:dLbls>
          <c:showVal val="1"/>
        </c:dLbls>
        <c:overlap val="-25"/>
        <c:axId val="63673856"/>
        <c:axId val="63675392"/>
      </c:barChart>
      <c:catAx>
        <c:axId val="63673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3675392"/>
        <c:crosses val="autoZero"/>
        <c:auto val="1"/>
        <c:lblAlgn val="ctr"/>
        <c:lblOffset val="100"/>
      </c:catAx>
      <c:valAx>
        <c:axId val="63675392"/>
        <c:scaling>
          <c:orientation val="minMax"/>
        </c:scaling>
        <c:delete val="1"/>
        <c:axPos val="l"/>
        <c:numFmt formatCode="0" sourceLinked="1"/>
        <c:tickLblPos val="none"/>
        <c:crossAx val="6367385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0000000000000022E-2"/>
          <c:y val="0.15294831415303936"/>
          <c:w val="0.90410341207351674"/>
          <c:h val="0.7909109630526953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Q-1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dLbl>
              <c:idx val="0"/>
              <c:layout>
                <c:manualLayout>
                  <c:x val="-7.8688524590163934E-3"/>
                  <c:y val="1.8314153038562566E-3"/>
                </c:manualLayout>
              </c:layout>
              <c:showVal val="1"/>
            </c:dLbl>
            <c:dLbl>
              <c:idx val="1"/>
              <c:layout>
                <c:manualLayout>
                  <c:x val="-2.7322404371584678E-3"/>
                  <c:y val="-3.8461538461538472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90713</c:v>
                </c:pt>
                <c:pt idx="1">
                  <c:v>101936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Q-2</c:v>
                </c:pt>
              </c:strCache>
            </c:strRef>
          </c:tx>
          <c:spPr>
            <a:solidFill>
              <a:srgbClr val="FF9900"/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dLbl>
              <c:idx val="0"/>
              <c:layout>
                <c:manualLayout>
                  <c:x val="-6.6666666666666714E-3"/>
                  <c:y val="1.831415303856256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684978800726838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86102</c:v>
                </c:pt>
                <c:pt idx="1">
                  <c:v>94680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Q-3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dLbl>
              <c:idx val="0"/>
              <c:layout>
                <c:manualLayout>
                  <c:x val="-2.1530054644808744E-2"/>
                  <c:y val="9.3406016555623288E-3"/>
                </c:manualLayout>
              </c:layout>
              <c:showVal val="1"/>
            </c:dLbl>
            <c:dLbl>
              <c:idx val="1"/>
              <c:layout>
                <c:manualLayout>
                  <c:x val="-2.0000000000000011E-2"/>
                  <c:y val="7.1427417726630518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96006</c:v>
                </c:pt>
                <c:pt idx="1">
                  <c:v>107686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Q-4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2011-12</c:v>
                </c:pt>
                <c:pt idx="1">
                  <c:v>2012-13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101105</c:v>
                </c:pt>
                <c:pt idx="1">
                  <c:v>110607</c:v>
                </c:pt>
              </c:numCache>
            </c:numRef>
          </c:val>
        </c:ser>
        <c:gapWidth val="66"/>
        <c:overlap val="100"/>
        <c:axId val="82699008"/>
        <c:axId val="82700544"/>
      </c:barChart>
      <c:catAx>
        <c:axId val="826990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82700544"/>
        <c:crosses val="autoZero"/>
        <c:auto val="1"/>
        <c:lblAlgn val="ctr"/>
        <c:lblOffset val="100"/>
      </c:catAx>
      <c:valAx>
        <c:axId val="82700544"/>
        <c:scaling>
          <c:orientation val="minMax"/>
          <c:max val="420000"/>
        </c:scaling>
        <c:delete val="1"/>
        <c:axPos val="l"/>
        <c:numFmt formatCode="General" sourceLinked="1"/>
        <c:tickLblPos val="none"/>
        <c:crossAx val="8269900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2700"/>
        </a:sp3d>
      </c:spPr>
    </c:plotArea>
    <c:plotVisOnly val="1"/>
  </c:chart>
  <c:spPr>
    <a:noFill/>
  </c:spPr>
  <c:txPr>
    <a:bodyPr/>
    <a:lstStyle/>
    <a:p>
      <a:pPr>
        <a:defRPr sz="1500"/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775153105861748E-2"/>
          <c:y val="0.12981602582800977"/>
          <c:w val="0.80538243657042874"/>
          <c:h val="0.7353570135905561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73025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dPt>
            <c:idx val="0"/>
            <c:spPr>
              <a:solidFill>
                <a:srgbClr val="FFFF00"/>
              </a:solidFill>
              <a:ln w="73025"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spPr>
              <a:solidFill>
                <a:srgbClr val="92D050"/>
              </a:solidFill>
              <a:ln w="73025"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5005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 formatCode="General">
                  <c:v>7445</c:v>
                </c:pt>
                <c:pt idx="1">
                  <c:v>3955</c:v>
                </c:pt>
                <c:pt idx="2" formatCode="General">
                  <c:v>5005</c:v>
                </c:pt>
              </c:numCache>
            </c:numRef>
          </c:val>
        </c:ser>
        <c:dLbls>
          <c:showVal val="1"/>
        </c:dLbls>
        <c:axId val="82899328"/>
        <c:axId val="82900864"/>
      </c:barChart>
      <c:catAx>
        <c:axId val="82899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2900864"/>
        <c:crosses val="autoZero"/>
        <c:auto val="1"/>
        <c:lblAlgn val="ctr"/>
        <c:lblOffset val="100"/>
      </c:catAx>
      <c:valAx>
        <c:axId val="82900864"/>
        <c:scaling>
          <c:orientation val="minMax"/>
          <c:max val="10000"/>
          <c:min val="0"/>
        </c:scaling>
        <c:delete val="1"/>
        <c:axPos val="l"/>
        <c:numFmt formatCode="General" sourceLinked="1"/>
        <c:tickLblPos val="none"/>
        <c:crossAx val="82899328"/>
        <c:crosses val="autoZero"/>
        <c:crossBetween val="between"/>
        <c:majorUnit val="1000"/>
      </c:valAx>
      <c:spPr>
        <a:gradFill>
          <a:gsLst>
            <a:gs pos="0">
              <a:schemeClr val="accent1">
                <a:shade val="30000"/>
                <a:satMod val="115000"/>
                <a:alpha val="27000"/>
                <a:lumMod val="43000"/>
                <a:lumOff val="57000"/>
              </a:schemeClr>
            </a:gs>
            <a:gs pos="64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477167677049226"/>
          <c:y val="2.0716661601452663E-2"/>
          <c:w val="0.7921080993194437"/>
          <c:h val="0.78886672759275356"/>
        </c:manualLayout>
      </c:layout>
      <c:lineChart>
        <c:grouping val="stacked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Cost</c:v>
                </c:pt>
              </c:strCache>
            </c:strRef>
          </c:tx>
          <c:spPr>
            <a:ln w="73025">
              <a:solidFill>
                <a:srgbClr val="FF0000"/>
              </a:solidFill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31.3.2011</c:v>
                </c:pt>
                <c:pt idx="1">
                  <c:v>31.3.2012</c:v>
                </c:pt>
                <c:pt idx="2">
                  <c:v>31.3.2013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2669.8300000000022</c:v>
                </c:pt>
                <c:pt idx="1">
                  <c:v>5591</c:v>
                </c:pt>
                <c:pt idx="2" formatCode="General">
                  <c:v>6409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Borrowings</c:v>
                </c:pt>
              </c:strCache>
            </c:strRef>
          </c:tx>
          <c:spPr>
            <a:ln w="7302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9.8667041619798015E-2"/>
                  <c:y val="-9.5165187684873205E-3"/>
                </c:manualLayout>
              </c:layout>
              <c:dLblPos val="r"/>
              <c:showVal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31.3.2011</c:v>
                </c:pt>
                <c:pt idx="1">
                  <c:v>31.3.2012</c:v>
                </c:pt>
                <c:pt idx="2">
                  <c:v>31.3.2013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 formatCode="General">
                  <c:v>52734</c:v>
                </c:pt>
                <c:pt idx="1">
                  <c:v>75447</c:v>
                </c:pt>
                <c:pt idx="2" formatCode="General">
                  <c:v>80894</c:v>
                </c:pt>
              </c:numCache>
            </c:numRef>
          </c:val>
        </c:ser>
        <c:dLbls>
          <c:showVal val="1"/>
        </c:dLbls>
        <c:marker val="1"/>
        <c:axId val="83093760"/>
        <c:axId val="83165184"/>
      </c:lineChar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Debt Equity Ratio</c:v>
                </c:pt>
              </c:strCache>
            </c:strRef>
          </c:tx>
          <c:spPr>
            <a:ln w="73025">
              <a:solidFill>
                <a:srgbClr val="FB970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900346601166315E-2"/>
                  <c:y val="-4.066071068039571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336167049915251E-2"/>
                  <c:y val="-4.45423701086759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Sheet1!$A$2:$A$4</c:f>
              <c:strCache>
                <c:ptCount val="3"/>
                <c:pt idx="0">
                  <c:v>31.3.2011</c:v>
                </c:pt>
                <c:pt idx="1">
                  <c:v>31.3.2012</c:v>
                </c:pt>
                <c:pt idx="2">
                  <c:v>31.3.2013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0.95000000000000051</c:v>
                </c:pt>
                <c:pt idx="1">
                  <c:v>1.27</c:v>
                </c:pt>
                <c:pt idx="2">
                  <c:v>1.32</c:v>
                </c:pt>
              </c:numCache>
            </c:numRef>
          </c:val>
        </c:ser>
        <c:dLbls>
          <c:showVal val="1"/>
        </c:dLbls>
        <c:marker val="1"/>
        <c:axId val="83168640"/>
        <c:axId val="83166720"/>
      </c:lineChart>
      <c:catAx>
        <c:axId val="8309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165184"/>
        <c:crosses val="autoZero"/>
        <c:auto val="1"/>
        <c:lblAlgn val="ctr"/>
        <c:lblOffset val="100"/>
      </c:catAx>
      <c:valAx>
        <c:axId val="83165184"/>
        <c:scaling>
          <c:orientation val="minMax"/>
          <c:max val="90000"/>
          <c:min val="0"/>
        </c:scaling>
        <c:axPos val="l"/>
        <c:numFmt formatCode="0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093760"/>
        <c:crosses val="autoZero"/>
        <c:crossBetween val="between"/>
        <c:majorUnit val="10000"/>
      </c:valAx>
      <c:valAx>
        <c:axId val="83166720"/>
        <c:scaling>
          <c:orientation val="minMax"/>
          <c:max val="2"/>
          <c:min val="0.4"/>
        </c:scaling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D/E Ratio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96044608486439198"/>
              <c:y val="0.3685849955634845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83168640"/>
        <c:crosses val="max"/>
        <c:crossBetween val="between"/>
      </c:valAx>
      <c:catAx>
        <c:axId val="83168640"/>
        <c:scaling>
          <c:orientation val="minMax"/>
        </c:scaling>
        <c:delete val="1"/>
        <c:axPos val="b"/>
        <c:tickLblPos val="none"/>
        <c:crossAx val="83166720"/>
        <c:crosses val="autoZero"/>
        <c:auto val="1"/>
        <c:lblAlgn val="ctr"/>
        <c:lblOffset val="100"/>
      </c:catAx>
      <c:spPr>
        <a:gradFill>
          <a:gsLst>
            <a:gs pos="15000">
              <a:srgbClr val="0F6FC6">
                <a:shade val="30000"/>
                <a:satMod val="115000"/>
                <a:lumMod val="43000"/>
                <a:lumOff val="57000"/>
                <a:alpha val="3000"/>
              </a:srgbClr>
            </a:gs>
            <a:gs pos="97000">
              <a:srgbClr val="0F6FC6">
                <a:shade val="67500"/>
                <a:satMod val="115000"/>
              </a:srgbClr>
            </a:gs>
            <a:gs pos="100000">
              <a:srgbClr val="0F6FC6">
                <a:shade val="100000"/>
                <a:satMod val="115000"/>
              </a:srgb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b"/>
      <c:layout>
        <c:manualLayout>
          <c:xMode val="edge"/>
          <c:yMode val="edge"/>
          <c:x val="0.36069054421294688"/>
          <c:y val="0.91503878139436789"/>
          <c:w val="0.61588969685092565"/>
          <c:h val="6.2487441155912822E-2"/>
        </c:manualLayout>
      </c:layout>
      <c:txPr>
        <a:bodyPr/>
        <a:lstStyle/>
        <a:p>
          <a:pPr>
            <a:defRPr sz="1600" b="1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1.8018018018018021E-2"/>
          <c:y val="0.20042716535433094"/>
          <c:w val="0.97332458442694658"/>
          <c:h val="0.62379494750656395"/>
        </c:manualLayout>
      </c:layout>
      <c:barChart>
        <c:barDir val="col"/>
        <c:grouping val="clustered"/>
        <c:ser>
          <c:idx val="0"/>
          <c:order val="0"/>
          <c:tx>
            <c:strRef>
              <c:f>Sheet3!$A$4</c:f>
              <c:strCache>
                <c:ptCount val="1"/>
                <c:pt idx="0">
                  <c:v>Crude Imports (MMT)</c:v>
                </c:pt>
              </c:strCache>
            </c:strRef>
          </c:tx>
          <c:spPr>
            <a:ln w="63500"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Sheet3!$B$3:$I$3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Sheet3!$B$4:$I$4</c:f>
              <c:numCache>
                <c:formatCode>0.0</c:formatCode>
                <c:ptCount val="8"/>
                <c:pt idx="0">
                  <c:v>99.409000000000006</c:v>
                </c:pt>
                <c:pt idx="1">
                  <c:v>111.502</c:v>
                </c:pt>
                <c:pt idx="2">
                  <c:v>121.67199999999998</c:v>
                </c:pt>
                <c:pt idx="3">
                  <c:v>132.77499999999998</c:v>
                </c:pt>
                <c:pt idx="4">
                  <c:v>159.25900000000001</c:v>
                </c:pt>
                <c:pt idx="5">
                  <c:v>163.595</c:v>
                </c:pt>
                <c:pt idx="6">
                  <c:v>171.72899999999998</c:v>
                </c:pt>
                <c:pt idx="7">
                  <c:v>184.5</c:v>
                </c:pt>
              </c:numCache>
            </c:numRef>
          </c:val>
        </c:ser>
        <c:ser>
          <c:idx val="1"/>
          <c:order val="1"/>
          <c:tx>
            <c:strRef>
              <c:f>Sheet3!$A$5</c:f>
              <c:strCache>
                <c:ptCount val="1"/>
                <c:pt idx="0">
                  <c:v>Domestic Production (MMT) </c:v>
                </c:pt>
              </c:strCache>
            </c:strRef>
          </c:tx>
          <c:spPr>
            <a:solidFill>
              <a:srgbClr val="FFC000"/>
            </a:solidFill>
            <a:ln w="63500"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c:spPr>
          <c:dLbls>
            <c:dLbl>
              <c:idx val="0"/>
              <c:layout>
                <c:manualLayout>
                  <c:x val="9.0090090090090436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0510510510510523E-2"/>
                  <c:y val="4.166666666666668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510510510510523E-2"/>
                  <c:y val="4.166666666666588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0510510510510461E-2"/>
                  <c:y val="-7.6388006448120983E-17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0030030030030051E-3"/>
                  <c:y val="4.166666666666739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2012012012012015E-2"/>
                  <c:y val="-4.166666666666588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2012012012011896E-2"/>
                  <c:y val="-4.1666666666666683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3513513513513521E-2"/>
                  <c:y val="-4.1666666666667395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Val val="1"/>
          </c:dLbls>
          <c:cat>
            <c:strRef>
              <c:f>Sheet3!$B$3:$I$3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Sheet3!$B$5:$I$5</c:f>
              <c:numCache>
                <c:formatCode>0.0</c:formatCode>
                <c:ptCount val="8"/>
                <c:pt idx="0">
                  <c:v>32.190000000000012</c:v>
                </c:pt>
                <c:pt idx="1">
                  <c:v>33.988</c:v>
                </c:pt>
                <c:pt idx="2">
                  <c:v>34.118000000000002</c:v>
                </c:pt>
                <c:pt idx="3">
                  <c:v>33.508000000000003</c:v>
                </c:pt>
                <c:pt idx="4">
                  <c:v>33.690000000000012</c:v>
                </c:pt>
                <c:pt idx="5">
                  <c:v>37.684000000000005</c:v>
                </c:pt>
                <c:pt idx="6">
                  <c:v>38.090000000000003</c:v>
                </c:pt>
                <c:pt idx="7">
                  <c:v>37.86</c:v>
                </c:pt>
              </c:numCache>
            </c:numRef>
          </c:val>
        </c:ser>
        <c:axId val="62241024"/>
        <c:axId val="62267392"/>
      </c:barChart>
      <c:catAx>
        <c:axId val="6224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2267392"/>
        <c:crosses val="autoZero"/>
        <c:auto val="1"/>
        <c:lblAlgn val="ctr"/>
        <c:lblOffset val="100"/>
      </c:catAx>
      <c:valAx>
        <c:axId val="62267392"/>
        <c:scaling>
          <c:orientation val="minMax"/>
          <c:max val="190"/>
          <c:min val="0"/>
        </c:scaling>
        <c:delete val="1"/>
        <c:axPos val="l"/>
        <c:numFmt formatCode="0.0" sourceLinked="1"/>
        <c:tickLblPos val="none"/>
        <c:crossAx val="6224102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1.62386796245064E-2"/>
          <c:y val="3.6482939632545971E-3"/>
          <c:w val="0.97325080986498302"/>
          <c:h val="0.12603641732283474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Benchmark crude oil</a:t>
            </a:r>
            <a:r>
              <a:rPr lang="en-US" sz="2000" baseline="0" dirty="0" smtClean="0"/>
              <a:t> price movement USD/ bbl</a:t>
            </a:r>
            <a:endParaRPr lang="en-US" sz="2000" dirty="0"/>
          </a:p>
        </c:rich>
      </c:tx>
      <c:layout>
        <c:manualLayout>
          <c:xMode val="edge"/>
          <c:yMode val="edge"/>
          <c:x val="0.2408715004374454"/>
          <c:y val="0"/>
        </c:manualLayout>
      </c:layout>
    </c:title>
    <c:plotArea>
      <c:layout>
        <c:manualLayout>
          <c:layoutTarget val="inner"/>
          <c:xMode val="edge"/>
          <c:yMode val="edge"/>
          <c:x val="7.9121129925649403E-2"/>
          <c:y val="9.3043161271507732E-2"/>
          <c:w val="0.89284082136791754"/>
          <c:h val="0.62788179255371435"/>
        </c:manualLayout>
      </c:layout>
      <c:lineChart>
        <c:grouping val="standard"/>
        <c:ser>
          <c:idx val="0"/>
          <c:order val="0"/>
          <c:tx>
            <c:strRef>
              <c:f>'Annexure-4'!$D$4</c:f>
              <c:strCache>
                <c:ptCount val="1"/>
                <c:pt idx="0">
                  <c:v>Brent(Dated) </c:v>
                </c:pt>
              </c:strCache>
            </c:strRef>
          </c:tx>
          <c:spPr>
            <a:ln w="63500">
              <a:solidFill>
                <a:srgbClr val="7030A0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7030A0"/>
              </a:solidFill>
              <a:ln w="9525">
                <a:noFill/>
              </a:ln>
            </c:spPr>
          </c:marker>
          <c:cat>
            <c:strRef>
              <c:f>'Annexure-4'!$C$6:$C$17</c:f>
              <c:strCache>
                <c:ptCount val="12"/>
                <c:pt idx="0">
                  <c:v>Apr'12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Jan'13</c:v>
                </c:pt>
                <c:pt idx="10">
                  <c:v>Feb</c:v>
                </c:pt>
                <c:pt idx="11">
                  <c:v>Mar'13</c:v>
                </c:pt>
              </c:strCache>
            </c:strRef>
          </c:cat>
          <c:val>
            <c:numRef>
              <c:f>'Annexure-4'!$D$6:$D$17</c:f>
              <c:numCache>
                <c:formatCode>0.00_)</c:formatCode>
                <c:ptCount val="12"/>
                <c:pt idx="0">
                  <c:v>119.54</c:v>
                </c:pt>
                <c:pt idx="1">
                  <c:v>110.2</c:v>
                </c:pt>
                <c:pt idx="2">
                  <c:v>94.84</c:v>
                </c:pt>
                <c:pt idx="3">
                  <c:v>102.59</c:v>
                </c:pt>
                <c:pt idx="4">
                  <c:v>113.36999999999999</c:v>
                </c:pt>
                <c:pt idx="5">
                  <c:v>112.86</c:v>
                </c:pt>
                <c:pt idx="6">
                  <c:v>111.61</c:v>
                </c:pt>
                <c:pt idx="7">
                  <c:v>109.11</c:v>
                </c:pt>
                <c:pt idx="8">
                  <c:v>109.36</c:v>
                </c:pt>
                <c:pt idx="9">
                  <c:v>113.01</c:v>
                </c:pt>
                <c:pt idx="10">
                  <c:v>116.29</c:v>
                </c:pt>
                <c:pt idx="11">
                  <c:v>108.36999999999999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'Annexure-4'!$E$4</c:f>
              <c:strCache>
                <c:ptCount val="1"/>
                <c:pt idx="0">
                  <c:v> NYMEX WTI</c:v>
                </c:pt>
              </c:strCache>
            </c:strRef>
          </c:tx>
          <c:spPr>
            <a:ln w="63500"/>
          </c:spPr>
          <c:marker>
            <c:symbol val="square"/>
            <c:size val="8"/>
          </c:marker>
          <c:dPt>
            <c:idx val="0"/>
            <c:marker>
              <c:spPr>
                <a:ln w="9525"/>
              </c:spPr>
            </c:marker>
          </c:dPt>
          <c:cat>
            <c:strRef>
              <c:f>'Annexure-4'!$C$6:$C$17</c:f>
              <c:strCache>
                <c:ptCount val="12"/>
                <c:pt idx="0">
                  <c:v>Apr'12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Jan'13</c:v>
                </c:pt>
                <c:pt idx="10">
                  <c:v>Feb</c:v>
                </c:pt>
                <c:pt idx="11">
                  <c:v>Mar'13</c:v>
                </c:pt>
              </c:strCache>
            </c:strRef>
          </c:cat>
          <c:val>
            <c:numRef>
              <c:f>'Annexure-4'!$E$6:$E$17</c:f>
              <c:numCache>
                <c:formatCode>0.00_)</c:formatCode>
                <c:ptCount val="12"/>
                <c:pt idx="0">
                  <c:v>103.35</c:v>
                </c:pt>
                <c:pt idx="1">
                  <c:v>94.61999999999999</c:v>
                </c:pt>
                <c:pt idx="2">
                  <c:v>82.32</c:v>
                </c:pt>
                <c:pt idx="3">
                  <c:v>87.8</c:v>
                </c:pt>
                <c:pt idx="4">
                  <c:v>93.990000000000023</c:v>
                </c:pt>
                <c:pt idx="5">
                  <c:v>94.45</c:v>
                </c:pt>
                <c:pt idx="6">
                  <c:v>89.45</c:v>
                </c:pt>
                <c:pt idx="7">
                  <c:v>86.57</c:v>
                </c:pt>
                <c:pt idx="8">
                  <c:v>88.23</c:v>
                </c:pt>
                <c:pt idx="9">
                  <c:v>94.740000000000023</c:v>
                </c:pt>
                <c:pt idx="10">
                  <c:v>95.28</c:v>
                </c:pt>
                <c:pt idx="11">
                  <c:v>92.86999999999999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'Annexure-4'!$F$4</c:f>
              <c:strCache>
                <c:ptCount val="1"/>
                <c:pt idx="0">
                  <c:v>Dubai</c:v>
                </c:pt>
              </c:strCache>
            </c:strRef>
          </c:tx>
          <c:spPr>
            <a:ln w="63500">
              <a:solidFill>
                <a:srgbClr val="00B050"/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'Annexure-4'!$C$6:$C$17</c:f>
              <c:strCache>
                <c:ptCount val="12"/>
                <c:pt idx="0">
                  <c:v>Apr'12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Jan'13</c:v>
                </c:pt>
                <c:pt idx="10">
                  <c:v>Feb</c:v>
                </c:pt>
                <c:pt idx="11">
                  <c:v>Mar'13</c:v>
                </c:pt>
              </c:strCache>
            </c:strRef>
          </c:cat>
          <c:val>
            <c:numRef>
              <c:f>'Annexure-4'!$F$6:$F$17</c:f>
              <c:numCache>
                <c:formatCode>0.00_)</c:formatCode>
                <c:ptCount val="12"/>
                <c:pt idx="0">
                  <c:v>117.3</c:v>
                </c:pt>
                <c:pt idx="1">
                  <c:v>107.31</c:v>
                </c:pt>
                <c:pt idx="2">
                  <c:v>94.440000000000026</c:v>
                </c:pt>
                <c:pt idx="3">
                  <c:v>99.149999999999991</c:v>
                </c:pt>
                <c:pt idx="4">
                  <c:v>108.59</c:v>
                </c:pt>
                <c:pt idx="5">
                  <c:v>111.22</c:v>
                </c:pt>
                <c:pt idx="6">
                  <c:v>108.86999999999999</c:v>
                </c:pt>
                <c:pt idx="7">
                  <c:v>107.26</c:v>
                </c:pt>
                <c:pt idx="8">
                  <c:v>106.34</c:v>
                </c:pt>
                <c:pt idx="9">
                  <c:v>107.94000000000032</c:v>
                </c:pt>
                <c:pt idx="10">
                  <c:v>111.1</c:v>
                </c:pt>
                <c:pt idx="11">
                  <c:v>105.55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'Annexure-4'!$G$4</c:f>
              <c:strCache>
                <c:ptCount val="1"/>
                <c:pt idx="0">
                  <c:v>Indian basket 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x"/>
            <c:size val="8"/>
            <c:spPr>
              <a:solidFill>
                <a:srgbClr val="C00000"/>
              </a:solidFill>
              <a:ln w="9525">
                <a:noFill/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7037037037037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9166666666666913E-2"/>
                  <c:y val="6.1728395061728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'Annexure-4'!$C$6:$C$17</c:f>
              <c:strCache>
                <c:ptCount val="12"/>
                <c:pt idx="0">
                  <c:v>Apr'12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Jan'13</c:v>
                </c:pt>
                <c:pt idx="10">
                  <c:v>Feb</c:v>
                </c:pt>
                <c:pt idx="11">
                  <c:v>Mar'13</c:v>
                </c:pt>
              </c:strCache>
            </c:strRef>
          </c:cat>
          <c:val>
            <c:numRef>
              <c:f>'Annexure-4'!$G$6:$G$17</c:f>
              <c:numCache>
                <c:formatCode>0.00_)</c:formatCode>
                <c:ptCount val="12"/>
                <c:pt idx="0">
                  <c:v>117.98</c:v>
                </c:pt>
                <c:pt idx="1">
                  <c:v>108.05</c:v>
                </c:pt>
                <c:pt idx="2">
                  <c:v>94.51</c:v>
                </c:pt>
                <c:pt idx="3">
                  <c:v>100.34</c:v>
                </c:pt>
                <c:pt idx="4">
                  <c:v>110.07</c:v>
                </c:pt>
                <c:pt idx="5">
                  <c:v>111.77</c:v>
                </c:pt>
                <c:pt idx="6">
                  <c:v>109.79</c:v>
                </c:pt>
                <c:pt idx="7">
                  <c:v>107.86999999999999</c:v>
                </c:pt>
                <c:pt idx="8">
                  <c:v>107.28</c:v>
                </c:pt>
                <c:pt idx="9">
                  <c:v>109.55</c:v>
                </c:pt>
                <c:pt idx="10">
                  <c:v>112.67999999999998</c:v>
                </c:pt>
                <c:pt idx="11">
                  <c:v>106.45</c:v>
                </c:pt>
              </c:numCache>
            </c:numRef>
          </c:val>
          <c:smooth val="1"/>
        </c:ser>
        <c:marker val="1"/>
        <c:axId val="62477440"/>
        <c:axId val="62478976"/>
      </c:lineChart>
      <c:catAx>
        <c:axId val="62477440"/>
        <c:scaling>
          <c:orientation val="minMax"/>
        </c:scaling>
        <c:axPos val="b"/>
        <c:numFmt formatCode="[$-409]mmm\-yy;@" sourceLinked="0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478976"/>
        <c:crosses val="autoZero"/>
        <c:auto val="1"/>
        <c:lblAlgn val="ctr"/>
        <c:lblOffset val="100"/>
        <c:tickLblSkip val="1"/>
      </c:catAx>
      <c:valAx>
        <c:axId val="62478976"/>
        <c:scaling>
          <c:orientation val="minMax"/>
          <c:max val="120"/>
          <c:min val="80"/>
        </c:scaling>
        <c:axPos val="l"/>
        <c:numFmt formatCode="#,##0" sourceLinked="0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2477440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4.9264654418197884E-2"/>
          <c:y val="0.869903032954217"/>
          <c:w val="0.87418300653594772"/>
          <c:h val="0.10540551181102362"/>
        </c:manualLayout>
      </c:layout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1.6666666666666701E-2"/>
          <c:y val="0.2"/>
          <c:w val="0.97462872822715363"/>
          <c:h val="0.59971303587051616"/>
        </c:manualLayout>
      </c:layout>
      <c:lineChart>
        <c:grouping val="standard"/>
        <c:ser>
          <c:idx val="0"/>
          <c:order val="0"/>
          <c:tx>
            <c:strRef>
              <c:f>'Historical (year-wise)'!$A$4</c:f>
              <c:strCache>
                <c:ptCount val="1"/>
                <c:pt idx="0">
                  <c:v>HSD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2.9920544022906229E-2"/>
                  <c:y val="6.415313320209978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'Historical (year-wise)'!$B$3:$I$3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'Historical (year-wise)'!$B$4:$I$4</c:f>
              <c:numCache>
                <c:formatCode>0.0</c:formatCode>
                <c:ptCount val="8"/>
                <c:pt idx="0">
                  <c:v>1.3636719015997283</c:v>
                </c:pt>
                <c:pt idx="1">
                  <c:v>6.7315742330372315</c:v>
                </c:pt>
                <c:pt idx="2">
                  <c:v>11.124995231905519</c:v>
                </c:pt>
                <c:pt idx="3">
                  <c:v>8.478595481628469</c:v>
                </c:pt>
                <c:pt idx="4">
                  <c:v>8.7642207923646289</c:v>
                </c:pt>
                <c:pt idx="5">
                  <c:v>6.8075604811059875</c:v>
                </c:pt>
                <c:pt idx="6">
                  <c:v>7.7889367765863957</c:v>
                </c:pt>
                <c:pt idx="7">
                  <c:v>6.8168339768339665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'Historical (year-wise)'!$A$5</c:f>
              <c:strCache>
                <c:ptCount val="1"/>
                <c:pt idx="0">
                  <c:v>LPG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2.9920544022906229E-2"/>
                  <c:y val="-0.10018208661417315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'Historical (year-wise)'!$B$3:$I$3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'Historical (year-wise)'!$B$5:$I$5</c:f>
              <c:numCache>
                <c:formatCode>0.0</c:formatCode>
                <c:ptCount val="8"/>
                <c:pt idx="0">
                  <c:v>2.0624694973157567</c:v>
                </c:pt>
                <c:pt idx="1">
                  <c:v>3.7567943345160444</c:v>
                </c:pt>
                <c:pt idx="2">
                  <c:v>10.696518553179402</c:v>
                </c:pt>
                <c:pt idx="3">
                  <c:v>1.5114398814281818</c:v>
                </c:pt>
                <c:pt idx="4">
                  <c:v>7.7456565098046131</c:v>
                </c:pt>
                <c:pt idx="5">
                  <c:v>9.1051661921220521</c:v>
                </c:pt>
                <c:pt idx="6">
                  <c:v>7.1053770043401334</c:v>
                </c:pt>
                <c:pt idx="7">
                  <c:v>1.6469377251672623</c:v>
                </c:pt>
              </c:numCache>
            </c:numRef>
          </c:val>
          <c:smooth val="1"/>
        </c:ser>
        <c:marker val="1"/>
        <c:axId val="62430208"/>
        <c:axId val="62440192"/>
      </c:lineChart>
      <c:catAx>
        <c:axId val="62430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2440192"/>
        <c:crosses val="autoZero"/>
        <c:auto val="1"/>
        <c:lblAlgn val="ctr"/>
        <c:lblOffset val="100"/>
      </c:catAx>
      <c:valAx>
        <c:axId val="62440192"/>
        <c:scaling>
          <c:orientation val="minMax"/>
        </c:scaling>
        <c:delete val="1"/>
        <c:axPos val="l"/>
        <c:numFmt formatCode="0.0" sourceLinked="1"/>
        <c:tickLblPos val="none"/>
        <c:crossAx val="6243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42233357193958"/>
          <c:y val="5.8412483595800667E-2"/>
          <c:w val="0.19976509186351704"/>
          <c:h val="0.1674343832021003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6963965952854023E-2"/>
          <c:y val="8.6729967577582829E-4"/>
          <c:w val="0.92394718767630679"/>
          <c:h val="0.99913270032422274"/>
        </c:manualLayout>
      </c:layout>
      <c:lineChart>
        <c:grouping val="standard"/>
        <c:ser>
          <c:idx val="0"/>
          <c:order val="0"/>
          <c:tx>
            <c:strRef>
              <c:f>'Historical (year-wise)'!$A$8</c:f>
              <c:strCache>
                <c:ptCount val="1"/>
                <c:pt idx="0">
                  <c:v>ATF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5"/>
              <c:layout>
                <c:manualLayout>
                  <c:x val="-2.9201805381804016E-2"/>
                  <c:y val="8.190881381762768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4996233109750049E-2"/>
                  <c:y val="0.104093330245484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'Historical (year-wise)'!$B$7:$I$7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'Historical (year-wise)'!$B$8:$I$8</c:f>
              <c:numCache>
                <c:formatCode>0.0</c:formatCode>
                <c:ptCount val="8"/>
                <c:pt idx="0">
                  <c:v>17.275215984641086</c:v>
                </c:pt>
                <c:pt idx="1">
                  <c:v>20.734857212150661</c:v>
                </c:pt>
                <c:pt idx="2">
                  <c:v>14.064507502711812</c:v>
                </c:pt>
                <c:pt idx="3">
                  <c:v>-2.6303130319916659</c:v>
                </c:pt>
                <c:pt idx="4">
                  <c:v>4.6152987569148634</c:v>
                </c:pt>
                <c:pt idx="5">
                  <c:v>9.747610814891388</c:v>
                </c:pt>
                <c:pt idx="6">
                  <c:v>9.0126811594203247</c:v>
                </c:pt>
                <c:pt idx="7">
                  <c:v>-4.7976011994003134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'Historical (year-wise)'!$A$9</c:f>
              <c:strCache>
                <c:ptCount val="1"/>
                <c:pt idx="0">
                  <c:v>MS</c:v>
                </c:pt>
              </c:strCache>
            </c:strRef>
          </c:tx>
          <c:spPr>
            <a:ln w="63500"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5517943434640792E-2"/>
                  <c:y val="8.190881381762768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7075575833394749E-2"/>
                  <c:y val="-0.12239226145119003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0759437780557806E-2"/>
                  <c:y val="5.50270933875201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990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'Historical (year-wise)'!$B$7:$I$7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'Historical (year-wise)'!$B$9:$I$9</c:f>
              <c:numCache>
                <c:formatCode>0.0</c:formatCode>
                <c:ptCount val="8"/>
                <c:pt idx="0">
                  <c:v>4.7997091085388881</c:v>
                </c:pt>
                <c:pt idx="1">
                  <c:v>7.3957208118891975</c:v>
                </c:pt>
                <c:pt idx="2">
                  <c:v>11.264168633677508</c:v>
                </c:pt>
                <c:pt idx="3">
                  <c:v>8.9606783971776363</c:v>
                </c:pt>
                <c:pt idx="4">
                  <c:v>13.861652021376855</c:v>
                </c:pt>
                <c:pt idx="5">
                  <c:v>10.735560963701378</c:v>
                </c:pt>
                <c:pt idx="6">
                  <c:v>5.621935411148046</c:v>
                </c:pt>
                <c:pt idx="7">
                  <c:v>4.9958645713828354</c:v>
                </c:pt>
              </c:numCache>
            </c:numRef>
          </c:val>
          <c:smooth val="1"/>
        </c:ser>
        <c:marker val="1"/>
        <c:axId val="62342656"/>
        <c:axId val="62344192"/>
      </c:lineChart>
      <c:catAx>
        <c:axId val="62342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2344192"/>
        <c:crosses val="autoZero"/>
        <c:auto val="1"/>
        <c:lblAlgn val="ctr"/>
        <c:lblOffset val="100"/>
      </c:catAx>
      <c:valAx>
        <c:axId val="62344192"/>
        <c:scaling>
          <c:orientation val="minMax"/>
          <c:max val="25"/>
        </c:scaling>
        <c:delete val="1"/>
        <c:axPos val="l"/>
        <c:numFmt formatCode="0.0" sourceLinked="1"/>
        <c:tickLblPos val="none"/>
        <c:crossAx val="6234265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8545713035870512"/>
          <c:y val="4.9305731944797506E-3"/>
          <c:w val="0.20444710182255302"/>
          <c:h val="0.12454745576157819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600"/>
            </a:pPr>
            <a:r>
              <a:rPr lang="en-US" sz="2600" dirty="0" smtClean="0"/>
              <a:t>Domestic POL</a:t>
            </a:r>
            <a:r>
              <a:rPr lang="en-US" sz="2600" baseline="0" dirty="0" smtClean="0"/>
              <a:t> sales (MMT)</a:t>
            </a:r>
            <a:endParaRPr lang="en-US" sz="2600" dirty="0"/>
          </a:p>
        </c:rich>
      </c:tx>
      <c:layout>
        <c:manualLayout>
          <c:xMode val="edge"/>
          <c:yMode val="edge"/>
          <c:x val="1.0595981536790733E-3"/>
          <c:y val="0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6.1229846269216469E-4"/>
          <c:y val="0.12920815341630806"/>
          <c:w val="0.79045931758530263"/>
          <c:h val="0.75805689611380156"/>
        </c:manualLayout>
      </c:layout>
      <c:bar3DChart>
        <c:barDir val="col"/>
        <c:grouping val="stacked"/>
        <c:ser>
          <c:idx val="0"/>
          <c:order val="0"/>
          <c:tx>
            <c:strRef>
              <c:f>'Rev 1'!$B$6</c:f>
              <c:strCache>
                <c:ptCount val="1"/>
                <c:pt idx="0">
                  <c:v>Others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1'!$C$6:$E$6</c:f>
              <c:numCache>
                <c:formatCode>0.0</c:formatCode>
                <c:ptCount val="3"/>
                <c:pt idx="0">
                  <c:v>1.6049886100000066</c:v>
                </c:pt>
                <c:pt idx="1">
                  <c:v>2.3299737100000186</c:v>
                </c:pt>
                <c:pt idx="2">
                  <c:v>2.4140416647373115</c:v>
                </c:pt>
              </c:numCache>
            </c:numRef>
          </c:val>
        </c:ser>
        <c:ser>
          <c:idx val="1"/>
          <c:order val="1"/>
          <c:tx>
            <c:strRef>
              <c:f>'Rev 1'!$B$7</c:f>
              <c:strCache>
                <c:ptCount val="1"/>
                <c:pt idx="0">
                  <c:v>Bitumen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1'!$C$7:$E$7</c:f>
              <c:numCache>
                <c:formatCode>0.0</c:formatCode>
                <c:ptCount val="3"/>
                <c:pt idx="0">
                  <c:v>2.376152999999968</c:v>
                </c:pt>
                <c:pt idx="1">
                  <c:v>2.253809</c:v>
                </c:pt>
                <c:pt idx="2">
                  <c:v>2.2924529999999721</c:v>
                </c:pt>
              </c:numCache>
            </c:numRef>
          </c:val>
        </c:ser>
        <c:ser>
          <c:idx val="2"/>
          <c:order val="2"/>
          <c:tx>
            <c:strRef>
              <c:f>'Rev 1'!$B$8</c:f>
              <c:strCache>
                <c:ptCount val="1"/>
                <c:pt idx="0">
                  <c:v>Lube Greases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1'!$C$8:$E$8</c:f>
              <c:numCache>
                <c:formatCode>0.0</c:formatCode>
                <c:ptCount val="3"/>
                <c:pt idx="0">
                  <c:v>0.55026346999999398</c:v>
                </c:pt>
                <c:pt idx="1">
                  <c:v>0.53494182000000579</c:v>
                </c:pt>
                <c:pt idx="2">
                  <c:v>0.50553397078275297</c:v>
                </c:pt>
              </c:numCache>
            </c:numRef>
          </c:val>
        </c:ser>
        <c:ser>
          <c:idx val="3"/>
          <c:order val="3"/>
          <c:tx>
            <c:strRef>
              <c:f>'Rev 1'!$B$9</c:f>
              <c:strCache>
                <c:ptCount val="1"/>
                <c:pt idx="0">
                  <c:v>FO/LSHS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1'!$C$9:$E$9</c:f>
              <c:numCache>
                <c:formatCode>0.0</c:formatCode>
                <c:ptCount val="3"/>
                <c:pt idx="0">
                  <c:v>5.9748438699999955</c:v>
                </c:pt>
                <c:pt idx="1">
                  <c:v>5.0095437799999987</c:v>
                </c:pt>
                <c:pt idx="2">
                  <c:v>3.8824761066231464</c:v>
                </c:pt>
              </c:numCache>
            </c:numRef>
          </c:val>
        </c:ser>
        <c:ser>
          <c:idx val="4"/>
          <c:order val="4"/>
          <c:tx>
            <c:strRef>
              <c:f>'Rev 1'!$B$10</c:f>
              <c:strCache>
                <c:ptCount val="1"/>
                <c:pt idx="0">
                  <c:v>LDO</c:v>
                </c:pt>
              </c:strCache>
            </c:strRef>
          </c:tx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1'!$C$10:$E$10</c:f>
              <c:numCache>
                <c:formatCode>0.0</c:formatCode>
                <c:ptCount val="3"/>
                <c:pt idx="0">
                  <c:v>0.23408440000000041</c:v>
                </c:pt>
                <c:pt idx="1">
                  <c:v>0.18235396000000001</c:v>
                </c:pt>
                <c:pt idx="2">
                  <c:v>0.15437489266211604</c:v>
                </c:pt>
              </c:numCache>
            </c:numRef>
          </c:val>
        </c:ser>
        <c:ser>
          <c:idx val="5"/>
          <c:order val="5"/>
          <c:tx>
            <c:strRef>
              <c:f>'Rev 1'!$B$11</c:f>
              <c:strCache>
                <c:ptCount val="1"/>
                <c:pt idx="0">
                  <c:v>HSD 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1'!$C$11:$E$11</c:f>
              <c:numCache>
                <c:formatCode>0.0</c:formatCode>
                <c:ptCount val="3"/>
                <c:pt idx="0">
                  <c:v>31.588363289999748</c:v>
                </c:pt>
                <c:pt idx="1">
                  <c:v>34.091184120000008</c:v>
                </c:pt>
                <c:pt idx="2">
                  <c:v>35.588723579504105</c:v>
                </c:pt>
              </c:numCache>
            </c:numRef>
          </c:val>
        </c:ser>
        <c:ser>
          <c:idx val="6"/>
          <c:order val="6"/>
          <c:tx>
            <c:strRef>
              <c:f>'Rev 1'!$B$12</c:f>
              <c:strCache>
                <c:ptCount val="1"/>
                <c:pt idx="0">
                  <c:v>SKO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1'!$C$12:$E$12</c:f>
              <c:numCache>
                <c:formatCode>0.0</c:formatCode>
                <c:ptCount val="3"/>
                <c:pt idx="0">
                  <c:v>5.7738240199999975</c:v>
                </c:pt>
                <c:pt idx="1">
                  <c:v>5.3688831999999955</c:v>
                </c:pt>
                <c:pt idx="2">
                  <c:v>4.9639181194163395</c:v>
                </c:pt>
              </c:numCache>
            </c:numRef>
          </c:val>
        </c:ser>
        <c:ser>
          <c:idx val="7"/>
          <c:order val="7"/>
          <c:tx>
            <c:strRef>
              <c:f>'Rev 1'!$B$13</c:f>
              <c:strCache>
                <c:ptCount val="1"/>
                <c:pt idx="0">
                  <c:v>ATF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1'!$C$13:$E$13</c:f>
              <c:numCache>
                <c:formatCode>0.0</c:formatCode>
                <c:ptCount val="3"/>
                <c:pt idx="0">
                  <c:v>3.1340664899999977</c:v>
                </c:pt>
                <c:pt idx="1">
                  <c:v>3.4123769499999987</c:v>
                </c:pt>
                <c:pt idx="2">
                  <c:v>3.3470253870848743</c:v>
                </c:pt>
              </c:numCache>
            </c:numRef>
          </c:val>
        </c:ser>
        <c:ser>
          <c:idx val="8"/>
          <c:order val="8"/>
          <c:tx>
            <c:strRef>
              <c:f>'Rev 1'!$B$14</c:f>
              <c:strCache>
                <c:ptCount val="1"/>
                <c:pt idx="0">
                  <c:v>MS 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1'!$C$14:$E$14</c:f>
              <c:numCache>
                <c:formatCode>0.0</c:formatCode>
                <c:ptCount val="3"/>
                <c:pt idx="0">
                  <c:v>6.3435543599999331</c:v>
                </c:pt>
                <c:pt idx="1">
                  <c:v>6.6735157299999655</c:v>
                </c:pt>
                <c:pt idx="2">
                  <c:v>6.9435358676469949</c:v>
                </c:pt>
              </c:numCache>
            </c:numRef>
          </c:val>
        </c:ser>
        <c:ser>
          <c:idx val="9"/>
          <c:order val="9"/>
          <c:tx>
            <c:strRef>
              <c:f>'Rev 1'!$B$15</c:f>
              <c:strCache>
                <c:ptCount val="1"/>
                <c:pt idx="0">
                  <c:v>Naphtha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elete val="1"/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1'!$C$15:$E$15</c:f>
              <c:numCache>
                <c:formatCode>0.0</c:formatCode>
                <c:ptCount val="3"/>
                <c:pt idx="0">
                  <c:v>2.5511629999999967</c:v>
                </c:pt>
                <c:pt idx="1">
                  <c:v>3.1803534</c:v>
                </c:pt>
                <c:pt idx="2">
                  <c:v>3.9620310000000001</c:v>
                </c:pt>
              </c:numCache>
            </c:numRef>
          </c:val>
        </c:ser>
        <c:ser>
          <c:idx val="10"/>
          <c:order val="10"/>
          <c:tx>
            <c:strRef>
              <c:f>'Rev 1'!$B$16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'Rev 1'!$C$5:$E$5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'Rev 1'!$C$16:$E$16</c:f>
              <c:numCache>
                <c:formatCode>0.0</c:formatCode>
                <c:ptCount val="3"/>
                <c:pt idx="0">
                  <c:v>6.5938202299999755</c:v>
                </c:pt>
                <c:pt idx="1">
                  <c:v>7.0471240199999645</c:v>
                </c:pt>
                <c:pt idx="2">
                  <c:v>7.1938308869999377</c:v>
                </c:pt>
              </c:numCache>
            </c:numRef>
          </c:val>
        </c:ser>
        <c:dLbls>
          <c:showVal val="1"/>
        </c:dLbls>
        <c:shape val="cylinder"/>
        <c:axId val="62680448"/>
        <c:axId val="62698624"/>
        <c:axId val="0"/>
      </c:bar3DChart>
      <c:catAx>
        <c:axId val="62680448"/>
        <c:scaling>
          <c:orientation val="minMax"/>
        </c:scaling>
        <c:axPos val="b"/>
        <c:numFmt formatCode="General" sourceLinked="0"/>
        <c:tickLblPos val="nextTo"/>
        <c:crossAx val="62698624"/>
        <c:crosses val="autoZero"/>
        <c:auto val="1"/>
        <c:lblAlgn val="ctr"/>
        <c:lblOffset val="100"/>
      </c:catAx>
      <c:valAx>
        <c:axId val="62698624"/>
        <c:scaling>
          <c:orientation val="minMax"/>
        </c:scaling>
        <c:delete val="1"/>
        <c:axPos val="l"/>
        <c:numFmt formatCode="0.0" sourceLinked="1"/>
        <c:tickLblPos val="none"/>
        <c:crossAx val="6268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3472938727485"/>
          <c:y val="2.3722996163941135E-4"/>
          <c:w val="0.18964363290795549"/>
          <c:h val="0.9993000169333672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7323272090988912E-2"/>
          <c:y val="0.16701966279638791"/>
          <c:w val="0.86729800962380521"/>
          <c:h val="0.83298043426390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99FF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99CC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8315234033245847E-2"/>
                  <c:y val="-1.8631114292531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Consumer </a:t>
                    </a:r>
                    <a:r>
                      <a:rPr lang="en-US" dirty="0" smtClean="0"/>
                      <a:t>Pumps, 6361 (86.0 %)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920822397200394E-3"/>
                  <c:y val="-6.32977809591989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AFS, </a:t>
                    </a:r>
                    <a:r>
                      <a:rPr lang="en-US" smtClean="0"/>
                      <a:t>97 (50.3%)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LPG Distributors, </a:t>
                    </a:r>
                    <a:r>
                      <a:rPr lang="en-US" smtClean="0"/>
                      <a:t>6467 (51.3%)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LPG Bottling Plants, </a:t>
                    </a:r>
                    <a:r>
                      <a:rPr lang="en-US" smtClean="0"/>
                      <a:t>90 (48.4%)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Retail Outlets, </a:t>
                    </a:r>
                    <a:r>
                      <a:rPr lang="en-US" smtClean="0"/>
                      <a:t>22372 (45.6%)</a:t>
                    </a:r>
                    <a:endParaRPr lang="en-US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519575678040263E-2"/>
                  <c:y val="7.62467191601048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Terminal/ </a:t>
                    </a:r>
                    <a:r>
                      <a:rPr lang="en-US" dirty="0"/>
                      <a:t>Depots, </a:t>
                    </a:r>
                    <a:r>
                      <a:rPr lang="en-US" dirty="0" smtClean="0"/>
                      <a:t>135 (42.2%)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6582294400699912E-2"/>
                  <c:y val="7.5757575757576321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SKO</a:t>
                    </a:r>
                    <a:r>
                      <a:rPr lang="en-US" dirty="0" smtClean="0"/>
                      <a:t>/ LDO </a:t>
                    </a:r>
                    <a:r>
                      <a:rPr lang="en-US" dirty="0"/>
                      <a:t>Dealers, </a:t>
                    </a:r>
                    <a:r>
                      <a:rPr lang="en-US" dirty="0" smtClean="0"/>
                      <a:t>3938 (59.8%)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Sheet3!$C$4:$C$10</c:f>
              <c:strCache>
                <c:ptCount val="7"/>
                <c:pt idx="0">
                  <c:v>Consumer Pump</c:v>
                </c:pt>
                <c:pt idx="1">
                  <c:v>AFS</c:v>
                </c:pt>
                <c:pt idx="2">
                  <c:v>LPG Distributors</c:v>
                </c:pt>
                <c:pt idx="3">
                  <c:v>LPG Bottling Plants</c:v>
                </c:pt>
                <c:pt idx="4">
                  <c:v>Retail Outlets</c:v>
                </c:pt>
                <c:pt idx="5">
                  <c:v>Terminal / Depots</c:v>
                </c:pt>
                <c:pt idx="6">
                  <c:v>SKO/LDO Dealers</c:v>
                </c:pt>
              </c:strCache>
            </c:strRef>
          </c:cat>
          <c:val>
            <c:numRef>
              <c:f>Sheet3!$D$4:$D$10</c:f>
              <c:numCache>
                <c:formatCode>General</c:formatCode>
                <c:ptCount val="7"/>
                <c:pt idx="0">
                  <c:v>6361</c:v>
                </c:pt>
                <c:pt idx="1">
                  <c:v>97</c:v>
                </c:pt>
                <c:pt idx="2">
                  <c:v>6467</c:v>
                </c:pt>
                <c:pt idx="3">
                  <c:v>90</c:v>
                </c:pt>
                <c:pt idx="4">
                  <c:v>22372</c:v>
                </c:pt>
                <c:pt idx="5">
                  <c:v>135</c:v>
                </c:pt>
                <c:pt idx="6">
                  <c:v>3938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>
        <c:manualLayout>
          <c:layoutTarget val="inner"/>
          <c:xMode val="edge"/>
          <c:yMode val="edge"/>
          <c:x val="7.719816272965883E-4"/>
          <c:y val="0.15283197651141195"/>
          <c:w val="0.82422801837270365"/>
          <c:h val="0.7325810756706258"/>
        </c:manualLayout>
      </c:layout>
      <c:bar3DChart>
        <c:barDir val="col"/>
        <c:grouping val="stacked"/>
        <c:ser>
          <c:idx val="0"/>
          <c:order val="0"/>
          <c:tx>
            <c:strRef>
              <c:f>Sheet1!$C$17</c:f>
              <c:strCache>
                <c:ptCount val="1"/>
                <c:pt idx="0">
                  <c:v>LAB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Sheet1!$C$18:$C$20</c:f>
              <c:numCache>
                <c:formatCode>0</c:formatCode>
                <c:ptCount val="3"/>
                <c:pt idx="0">
                  <c:v>106.57</c:v>
                </c:pt>
                <c:pt idx="1">
                  <c:v>95.61</c:v>
                </c:pt>
                <c:pt idx="2">
                  <c:v>117.86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PX/ PTA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Sheet1!$D$18:$D$20</c:f>
              <c:numCache>
                <c:formatCode>0</c:formatCode>
                <c:ptCount val="3"/>
                <c:pt idx="0">
                  <c:v>446.85</c:v>
                </c:pt>
                <c:pt idx="1">
                  <c:v>541.79999999999995</c:v>
                </c:pt>
                <c:pt idx="2">
                  <c:v>551.99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GLYCOLS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Sheet1!$E$18:$E$20</c:f>
              <c:numCache>
                <c:formatCode>0</c:formatCode>
                <c:ptCount val="3"/>
                <c:pt idx="0">
                  <c:v>146.75</c:v>
                </c:pt>
                <c:pt idx="1">
                  <c:v>228.32000000000087</c:v>
                </c:pt>
                <c:pt idx="2">
                  <c:v>312.35000000000002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POLYMERS</c:v>
                </c:pt>
              </c:strCache>
            </c:strRef>
          </c:tx>
          <c:spPr>
            <a:solidFill>
              <a:srgbClr val="9954CC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Sheet1!$F$18:$F$20</c:f>
              <c:numCache>
                <c:formatCode>0</c:formatCode>
                <c:ptCount val="3"/>
                <c:pt idx="0">
                  <c:v>208</c:v>
                </c:pt>
                <c:pt idx="1">
                  <c:v>613.82999999999947</c:v>
                </c:pt>
                <c:pt idx="2">
                  <c:v>842.21</c:v>
                </c:pt>
              </c:numCache>
            </c:numRef>
          </c:val>
        </c:ser>
        <c:dLbls>
          <c:showVal val="1"/>
        </c:dLbls>
        <c:gapWidth val="75"/>
        <c:shape val="cylinder"/>
        <c:axId val="62821888"/>
        <c:axId val="62823424"/>
        <c:axId val="0"/>
      </c:bar3DChart>
      <c:catAx>
        <c:axId val="628218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62823424"/>
        <c:crosses val="autoZero"/>
        <c:auto val="1"/>
        <c:lblAlgn val="ctr"/>
        <c:lblOffset val="100"/>
      </c:catAx>
      <c:valAx>
        <c:axId val="62823424"/>
        <c:scaling>
          <c:orientation val="minMax"/>
          <c:max val="1900"/>
        </c:scaling>
        <c:delete val="1"/>
        <c:axPos val="l"/>
        <c:numFmt formatCode="0" sourceLinked="1"/>
        <c:tickLblPos val="none"/>
        <c:crossAx val="628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02296587925847"/>
          <c:y val="0.16852662484985967"/>
          <c:w val="0.18192147856518079"/>
          <c:h val="0.64599759775790733"/>
        </c:manualLayout>
      </c:layout>
      <c:overlay val="1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3.9215686274509803E-2"/>
          <c:y val="0.17391304347826225"/>
          <c:w val="0.92156862745098034"/>
          <c:h val="0.64455323519342966"/>
        </c:manualLayout>
      </c:layout>
      <c:barChart>
        <c:barDir val="col"/>
        <c:grouping val="clustered"/>
        <c:ser>
          <c:idx val="0"/>
          <c:order val="0"/>
          <c:tx>
            <c:strRef>
              <c:f>Sheet2!$A$4</c:f>
              <c:strCache>
                <c:ptCount val="1"/>
                <c:pt idx="0">
                  <c:v>Turnover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Sheet2!$B$3:$D$3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Sheet2!$B$4:$D$4</c:f>
              <c:numCache>
                <c:formatCode>0</c:formatCode>
                <c:ptCount val="3"/>
                <c:pt idx="0">
                  <c:v>841.25961569999947</c:v>
                </c:pt>
                <c:pt idx="1">
                  <c:v>1192.3423129999926</c:v>
                </c:pt>
                <c:pt idx="2">
                  <c:v>1274.0783532999999</c:v>
                </c:pt>
              </c:numCache>
            </c:numRef>
          </c:val>
        </c:ser>
        <c:dLbls>
          <c:showVal val="1"/>
        </c:dLbls>
        <c:overlap val="-25"/>
        <c:axId val="63628032"/>
        <c:axId val="63629568"/>
      </c:barChart>
      <c:catAx>
        <c:axId val="63628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3629568"/>
        <c:crosses val="autoZero"/>
        <c:auto val="1"/>
        <c:lblAlgn val="ctr"/>
        <c:lblOffset val="100"/>
      </c:catAx>
      <c:valAx>
        <c:axId val="63629568"/>
        <c:scaling>
          <c:orientation val="minMax"/>
        </c:scaling>
        <c:delete val="1"/>
        <c:axPos val="l"/>
        <c:numFmt formatCode="0" sourceLinked="1"/>
        <c:tickLblPos val="none"/>
        <c:crossAx val="636280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D41AC-9F20-4161-A4AD-7474E45EAAF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30308-F874-4ECC-8EA2-0AAA95EC4774}">
      <dgm:prSet phldrT="[Text]"/>
      <dgm:spPr>
        <a:solidFill>
          <a:srgbClr val="FB9705">
            <a:alpha val="70000"/>
          </a:srgbClr>
        </a:solidFill>
        <a:scene3d>
          <a:camera prst="orthographicFront"/>
          <a:lightRig rig="threePt" dir="t"/>
        </a:scene3d>
        <a:sp3d>
          <a:bevelT w="190500" h="190500"/>
          <a:bevelB w="0" h="0"/>
        </a:sp3d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Industry synopsis…</a:t>
          </a:r>
        </a:p>
      </dgm:t>
    </dgm:pt>
    <dgm:pt modelId="{7C42E329-93A7-4522-803F-B685CF18694D}" type="parTrans" cxnId="{63D536B5-9ACA-492B-B4EC-D86E3A0D951B}">
      <dgm:prSet/>
      <dgm:spPr/>
      <dgm:t>
        <a:bodyPr/>
        <a:lstStyle/>
        <a:p>
          <a:endParaRPr lang="en-US"/>
        </a:p>
      </dgm:t>
    </dgm:pt>
    <dgm:pt modelId="{D5DD9386-90B0-437F-A832-257AE61F4F25}" type="sibTrans" cxnId="{63D536B5-9ACA-492B-B4EC-D86E3A0D951B}">
      <dgm:prSet/>
      <dgm:spPr>
        <a:solidFill>
          <a:srgbClr val="002060">
            <a:alpha val="85000"/>
          </a:srgbClr>
        </a:solidFill>
        <a:scene3d>
          <a:camera prst="orthographicFront"/>
          <a:lightRig rig="threePt" dir="t"/>
        </a:scene3d>
        <a:sp3d>
          <a:bevelT w="190500"/>
        </a:sp3d>
      </dgm:spPr>
      <dgm:t>
        <a:bodyPr/>
        <a:lstStyle/>
        <a:p>
          <a:endParaRPr lang="en-US"/>
        </a:p>
      </dgm:t>
    </dgm:pt>
    <dgm:pt modelId="{4CD97918-DBA5-4886-B9B1-AB9BD3B4D5EE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  <a:scene3d>
          <a:camera prst="orthographicFront"/>
          <a:lightRig rig="threePt" dir="t"/>
        </a:scene3d>
        <a:sp3d>
          <a:bevelT w="190500" h="190500"/>
        </a:sp3d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At the core of IndianOil…</a:t>
          </a:r>
          <a:endParaRPr lang="en-US" dirty="0">
            <a:solidFill>
              <a:srgbClr val="002060"/>
            </a:solidFill>
          </a:endParaRPr>
        </a:p>
      </dgm:t>
    </dgm:pt>
    <dgm:pt modelId="{C147ED26-D949-4FD7-B214-F85027951A6A}" type="parTrans" cxnId="{9FCEF619-31F8-4967-B09C-90D5A9035ACD}">
      <dgm:prSet/>
      <dgm:spPr/>
      <dgm:t>
        <a:bodyPr/>
        <a:lstStyle/>
        <a:p>
          <a:endParaRPr lang="en-US"/>
        </a:p>
      </dgm:t>
    </dgm:pt>
    <dgm:pt modelId="{01563B77-F8CD-485F-AEDF-97182F175056}" type="sibTrans" cxnId="{9FCEF619-31F8-4967-B09C-90D5A9035ACD}">
      <dgm:prSet/>
      <dgm:spPr>
        <a:solidFill>
          <a:srgbClr val="002060">
            <a:alpha val="85000"/>
          </a:srgbClr>
        </a:solidFill>
        <a:scene3d>
          <a:camera prst="orthographicFront"/>
          <a:lightRig rig="threePt" dir="t"/>
        </a:scene3d>
        <a:sp3d>
          <a:bevelT w="190500"/>
        </a:sp3d>
      </dgm:spPr>
      <dgm:t>
        <a:bodyPr/>
        <a:lstStyle/>
        <a:p>
          <a:endParaRPr lang="en-US"/>
        </a:p>
      </dgm:t>
    </dgm:pt>
    <dgm:pt modelId="{EBDA0339-1685-40E8-96AF-9437F320D8A2}">
      <dgm:prSet phldrT="[Text]"/>
      <dgm:spPr>
        <a:solidFill>
          <a:srgbClr val="9954CC">
            <a:alpha val="70000"/>
          </a:srgbClr>
        </a:solidFill>
        <a:scene3d>
          <a:camera prst="orthographicFront"/>
          <a:lightRig rig="threePt" dir="t"/>
        </a:scene3d>
        <a:sp3d>
          <a:bevelT w="190500" h="190500"/>
        </a:sp3d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The year that was…</a:t>
          </a:r>
          <a:endParaRPr lang="en-US" dirty="0">
            <a:solidFill>
              <a:srgbClr val="002060"/>
            </a:solidFill>
          </a:endParaRPr>
        </a:p>
      </dgm:t>
    </dgm:pt>
    <dgm:pt modelId="{383FC9B5-943F-4A2E-A82C-D4D294822C16}" type="parTrans" cxnId="{18B9272C-CB4C-451F-819E-B914429DE8B4}">
      <dgm:prSet/>
      <dgm:spPr/>
      <dgm:t>
        <a:bodyPr/>
        <a:lstStyle/>
        <a:p>
          <a:endParaRPr lang="en-US"/>
        </a:p>
      </dgm:t>
    </dgm:pt>
    <dgm:pt modelId="{7E9A0B5C-5D00-41F9-B02D-E57DFF227BD6}" type="sibTrans" cxnId="{18B9272C-CB4C-451F-819E-B914429DE8B4}">
      <dgm:prSet/>
      <dgm:spPr>
        <a:solidFill>
          <a:srgbClr val="002060">
            <a:alpha val="85000"/>
          </a:srgbClr>
        </a:solidFill>
        <a:scene3d>
          <a:camera prst="orthographicFront"/>
          <a:lightRig rig="threePt" dir="t"/>
        </a:scene3d>
        <a:sp3d>
          <a:bevelT w="190500"/>
        </a:sp3d>
      </dgm:spPr>
      <dgm:t>
        <a:bodyPr/>
        <a:lstStyle/>
        <a:p>
          <a:endParaRPr lang="en-US"/>
        </a:p>
      </dgm:t>
    </dgm:pt>
    <dgm:pt modelId="{2DA9DD22-76ED-4CA7-B08D-0204F332EDFA}">
      <dgm:prSet/>
      <dgm:spPr>
        <a:solidFill>
          <a:srgbClr val="FFFF00">
            <a:alpha val="69804"/>
          </a:srgbClr>
        </a:solidFill>
        <a:scene3d>
          <a:camera prst="orthographicFront"/>
          <a:lightRig rig="threePt" dir="t"/>
        </a:scene3d>
        <a:sp3d>
          <a:bevelT w="190500" h="190500"/>
        </a:sp3d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Open forum…</a:t>
          </a:r>
          <a:endParaRPr lang="en-US" dirty="0">
            <a:solidFill>
              <a:srgbClr val="002060"/>
            </a:solidFill>
          </a:endParaRPr>
        </a:p>
      </dgm:t>
    </dgm:pt>
    <dgm:pt modelId="{EE694FB2-D976-4C85-BFAB-ACAB79B7F48B}" type="parTrans" cxnId="{993B8389-961B-4BFD-9D71-C10710BE682F}">
      <dgm:prSet/>
      <dgm:spPr/>
      <dgm:t>
        <a:bodyPr/>
        <a:lstStyle/>
        <a:p>
          <a:endParaRPr lang="en-US"/>
        </a:p>
      </dgm:t>
    </dgm:pt>
    <dgm:pt modelId="{46798E18-4451-4F5B-B00E-FDF328F9F932}" type="sibTrans" cxnId="{993B8389-961B-4BFD-9D71-C10710BE682F}">
      <dgm:prSet/>
      <dgm:spPr/>
      <dgm:t>
        <a:bodyPr/>
        <a:lstStyle/>
        <a:p>
          <a:endParaRPr lang="en-US"/>
        </a:p>
      </dgm:t>
    </dgm:pt>
    <dgm:pt modelId="{8EEC05AC-15C7-46D9-B55A-6E90FFDB80CB}">
      <dgm:prSet/>
      <dgm:spPr>
        <a:solidFill>
          <a:srgbClr val="00B050">
            <a:alpha val="70000"/>
          </a:srgbClr>
        </a:solidFill>
        <a:scene3d>
          <a:camera prst="orthographicFront"/>
          <a:lightRig rig="threePt" dir="t"/>
        </a:scene3d>
        <a:sp3d>
          <a:bevelT w="190500" h="190500"/>
        </a:sp3d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Performance at a glance…</a:t>
          </a:r>
          <a:endParaRPr lang="en-US" dirty="0">
            <a:solidFill>
              <a:srgbClr val="002060"/>
            </a:solidFill>
          </a:endParaRPr>
        </a:p>
      </dgm:t>
    </dgm:pt>
    <dgm:pt modelId="{4A2A1965-30FB-4A4C-9C96-3497F486B7F1}" type="parTrans" cxnId="{43ABFE1F-84AE-4B03-8782-8D2CF1C34AFB}">
      <dgm:prSet/>
      <dgm:spPr/>
      <dgm:t>
        <a:bodyPr/>
        <a:lstStyle/>
        <a:p>
          <a:endParaRPr lang="en-US"/>
        </a:p>
      </dgm:t>
    </dgm:pt>
    <dgm:pt modelId="{69A274F6-531B-4722-8EAD-3C6B1F149CE2}" type="sibTrans" cxnId="{43ABFE1F-84AE-4B03-8782-8D2CF1C34AFB}">
      <dgm:prSet/>
      <dgm:spPr>
        <a:solidFill>
          <a:srgbClr val="002060">
            <a:alpha val="85000"/>
          </a:srgbClr>
        </a:solidFill>
        <a:scene3d>
          <a:camera prst="orthographicFront"/>
          <a:lightRig rig="threePt" dir="t"/>
        </a:scene3d>
        <a:sp3d>
          <a:bevelT w="190500"/>
        </a:sp3d>
      </dgm:spPr>
      <dgm:t>
        <a:bodyPr/>
        <a:lstStyle/>
        <a:p>
          <a:endParaRPr lang="en-US"/>
        </a:p>
      </dgm:t>
    </dgm:pt>
    <dgm:pt modelId="{9074FEE7-7A37-4D88-A48D-D74755026CE9}" type="pres">
      <dgm:prSet presAssocID="{E1FD41AC-9F20-4161-A4AD-7474E45EAAF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49550-8904-4A3C-8322-1BA11C9B1C8D}" type="pres">
      <dgm:prSet presAssocID="{E1FD41AC-9F20-4161-A4AD-7474E45EAAF5}" presName="dummyMaxCanvas" presStyleCnt="0">
        <dgm:presLayoutVars/>
      </dgm:prSet>
      <dgm:spPr/>
    </dgm:pt>
    <dgm:pt modelId="{047B9F7A-3330-4818-951A-B6CC6DF43421}" type="pres">
      <dgm:prSet presAssocID="{E1FD41AC-9F20-4161-A4AD-7474E45EAAF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51624-57C3-4300-9FBB-1E16187F56BA}" type="pres">
      <dgm:prSet presAssocID="{E1FD41AC-9F20-4161-A4AD-7474E45EAAF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B0078-87CA-4666-941C-E4A05E43D72D}" type="pres">
      <dgm:prSet presAssocID="{E1FD41AC-9F20-4161-A4AD-7474E45EAAF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8A0C0-4B28-4BDE-BF8C-811FA3308DDA}" type="pres">
      <dgm:prSet presAssocID="{E1FD41AC-9F20-4161-A4AD-7474E45EAAF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74D5F-EFD5-4659-9DE7-57941DD4E67D}" type="pres">
      <dgm:prSet presAssocID="{E1FD41AC-9F20-4161-A4AD-7474E45EAAF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F367-51A2-4F6C-8806-FF6B34FC37D1}" type="pres">
      <dgm:prSet presAssocID="{E1FD41AC-9F20-4161-A4AD-7474E45EAAF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43510-D7C1-4692-B3B7-FEE1AF48465F}" type="pres">
      <dgm:prSet presAssocID="{E1FD41AC-9F20-4161-A4AD-7474E45EAAF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3D97-0CC3-41DD-91FB-F700CC93E83F}" type="pres">
      <dgm:prSet presAssocID="{E1FD41AC-9F20-4161-A4AD-7474E45EAAF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69C61-4D8D-41E1-8CD3-81E421AF9477}" type="pres">
      <dgm:prSet presAssocID="{E1FD41AC-9F20-4161-A4AD-7474E45EAAF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72407-555B-4D02-89C3-E190C82137A9}" type="pres">
      <dgm:prSet presAssocID="{E1FD41AC-9F20-4161-A4AD-7474E45EAAF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6EFD7-DDCF-444F-960F-8786160CE4D0}" type="pres">
      <dgm:prSet presAssocID="{E1FD41AC-9F20-4161-A4AD-7474E45EAAF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3AF-0EB8-4921-92CC-ED28824C6776}" type="pres">
      <dgm:prSet presAssocID="{E1FD41AC-9F20-4161-A4AD-7474E45EAAF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3BBA-5BD6-42AA-9A10-B483AAAD982D}" type="pres">
      <dgm:prSet presAssocID="{E1FD41AC-9F20-4161-A4AD-7474E45EAAF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2D35-D9FA-454A-B70E-88DF19D99EE5}" type="pres">
      <dgm:prSet presAssocID="{E1FD41AC-9F20-4161-A4AD-7474E45EAAF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DF849-1E1C-4173-B0CE-85781ED78FBF}" type="presOf" srcId="{E1FD41AC-9F20-4161-A4AD-7474E45EAAF5}" destId="{9074FEE7-7A37-4D88-A48D-D74755026CE9}" srcOrd="0" destOrd="0" presId="urn:microsoft.com/office/officeart/2005/8/layout/vProcess5"/>
    <dgm:cxn modelId="{C187090B-7066-4526-8591-6CE85B6DFAC0}" type="presOf" srcId="{7E9A0B5C-5D00-41F9-B02D-E57DFF227BD6}" destId="{4D543D97-0CC3-41DD-91FB-F700CC93E83F}" srcOrd="0" destOrd="0" presId="urn:microsoft.com/office/officeart/2005/8/layout/vProcess5"/>
    <dgm:cxn modelId="{9FCEF619-31F8-4967-B09C-90D5A9035ACD}" srcId="{E1FD41AC-9F20-4161-A4AD-7474E45EAAF5}" destId="{4CD97918-DBA5-4886-B9B1-AB9BD3B4D5EE}" srcOrd="1" destOrd="0" parTransId="{C147ED26-D949-4FD7-B214-F85027951A6A}" sibTransId="{01563B77-F8CD-485F-AEDF-97182F175056}"/>
    <dgm:cxn modelId="{6DD9B5D3-F611-430C-8DA6-2641521F5C07}" type="presOf" srcId="{8EEC05AC-15C7-46D9-B55A-6E90FFDB80CB}" destId="{F738A0C0-4B28-4BDE-BF8C-811FA3308DDA}" srcOrd="0" destOrd="0" presId="urn:microsoft.com/office/officeart/2005/8/layout/vProcess5"/>
    <dgm:cxn modelId="{18B9272C-CB4C-451F-819E-B914429DE8B4}" srcId="{E1FD41AC-9F20-4161-A4AD-7474E45EAAF5}" destId="{EBDA0339-1685-40E8-96AF-9437F320D8A2}" srcOrd="2" destOrd="0" parTransId="{383FC9B5-943F-4A2E-A82C-D4D294822C16}" sibTransId="{7E9A0B5C-5D00-41F9-B02D-E57DFF227BD6}"/>
    <dgm:cxn modelId="{7DADBA2E-C7A3-4C58-B7FF-511CB454181A}" type="presOf" srcId="{8EEC05AC-15C7-46D9-B55A-6E90FFDB80CB}" destId="{12003BBA-5BD6-42AA-9A10-B483AAAD982D}" srcOrd="1" destOrd="0" presId="urn:microsoft.com/office/officeart/2005/8/layout/vProcess5"/>
    <dgm:cxn modelId="{60F26A6E-8C5C-44EA-8D65-58243214B64B}" type="presOf" srcId="{D5DD9386-90B0-437F-A832-257AE61F4F25}" destId="{B1D0F367-51A2-4F6C-8806-FF6B34FC37D1}" srcOrd="0" destOrd="0" presId="urn:microsoft.com/office/officeart/2005/8/layout/vProcess5"/>
    <dgm:cxn modelId="{99F421DD-27A1-4102-B793-0354301F953B}" type="presOf" srcId="{01563B77-F8CD-485F-AEDF-97182F175056}" destId="{4CD43510-D7C1-4692-B3B7-FEE1AF48465F}" srcOrd="0" destOrd="0" presId="urn:microsoft.com/office/officeart/2005/8/layout/vProcess5"/>
    <dgm:cxn modelId="{29C9AD9D-AC87-4F8C-B5FE-7D0780BA9981}" type="presOf" srcId="{2DA9DD22-76ED-4CA7-B08D-0204F332EDFA}" destId="{73CD2D35-D9FA-454A-B70E-88DF19D99EE5}" srcOrd="1" destOrd="0" presId="urn:microsoft.com/office/officeart/2005/8/layout/vProcess5"/>
    <dgm:cxn modelId="{2DEF2E18-3BCD-466B-9C6C-C99829251CC0}" type="presOf" srcId="{4CD97918-DBA5-4886-B9B1-AB9BD3B4D5EE}" destId="{02D51624-57C3-4300-9FBB-1E16187F56BA}" srcOrd="0" destOrd="0" presId="urn:microsoft.com/office/officeart/2005/8/layout/vProcess5"/>
    <dgm:cxn modelId="{0635DA6E-4938-4F0E-A496-3BE84F39DE14}" type="presOf" srcId="{EBDA0339-1685-40E8-96AF-9437F320D8A2}" destId="{33CB0078-87CA-4666-941C-E4A05E43D72D}" srcOrd="0" destOrd="0" presId="urn:microsoft.com/office/officeart/2005/8/layout/vProcess5"/>
    <dgm:cxn modelId="{8F40BC9E-712D-4B2E-8227-62D0024B435A}" type="presOf" srcId="{EBDA0339-1685-40E8-96AF-9437F320D8A2}" destId="{EBC363AF-0EB8-4921-92CC-ED28824C6776}" srcOrd="1" destOrd="0" presId="urn:microsoft.com/office/officeart/2005/8/layout/vProcess5"/>
    <dgm:cxn modelId="{D8C65972-5FC5-4640-90C8-19D9118400BE}" type="presOf" srcId="{69A274F6-531B-4722-8EAD-3C6B1F149CE2}" destId="{7C269C61-4D8D-41E1-8CD3-81E421AF9477}" srcOrd="0" destOrd="0" presId="urn:microsoft.com/office/officeart/2005/8/layout/vProcess5"/>
    <dgm:cxn modelId="{63D536B5-9ACA-492B-B4EC-D86E3A0D951B}" srcId="{E1FD41AC-9F20-4161-A4AD-7474E45EAAF5}" destId="{2D130308-F874-4ECC-8EA2-0AAA95EC4774}" srcOrd="0" destOrd="0" parTransId="{7C42E329-93A7-4522-803F-B685CF18694D}" sibTransId="{D5DD9386-90B0-437F-A832-257AE61F4F25}"/>
    <dgm:cxn modelId="{0D8D044D-F3A6-4EA7-959A-79C3E2BFE979}" type="presOf" srcId="{2D130308-F874-4ECC-8EA2-0AAA95EC4774}" destId="{56C72407-555B-4D02-89C3-E190C82137A9}" srcOrd="1" destOrd="0" presId="urn:microsoft.com/office/officeart/2005/8/layout/vProcess5"/>
    <dgm:cxn modelId="{DAD9A415-1626-4402-9261-C3D741A90314}" type="presOf" srcId="{4CD97918-DBA5-4886-B9B1-AB9BD3B4D5EE}" destId="{C966EFD7-DDCF-444F-960F-8786160CE4D0}" srcOrd="1" destOrd="0" presId="urn:microsoft.com/office/officeart/2005/8/layout/vProcess5"/>
    <dgm:cxn modelId="{A46E2660-E670-45B4-BFB6-6CDEFA0967E1}" type="presOf" srcId="{2D130308-F874-4ECC-8EA2-0AAA95EC4774}" destId="{047B9F7A-3330-4818-951A-B6CC6DF43421}" srcOrd="0" destOrd="0" presId="urn:microsoft.com/office/officeart/2005/8/layout/vProcess5"/>
    <dgm:cxn modelId="{993B8389-961B-4BFD-9D71-C10710BE682F}" srcId="{E1FD41AC-9F20-4161-A4AD-7474E45EAAF5}" destId="{2DA9DD22-76ED-4CA7-B08D-0204F332EDFA}" srcOrd="4" destOrd="0" parTransId="{EE694FB2-D976-4C85-BFAB-ACAB79B7F48B}" sibTransId="{46798E18-4451-4F5B-B00E-FDF328F9F932}"/>
    <dgm:cxn modelId="{43ABFE1F-84AE-4B03-8782-8D2CF1C34AFB}" srcId="{E1FD41AC-9F20-4161-A4AD-7474E45EAAF5}" destId="{8EEC05AC-15C7-46D9-B55A-6E90FFDB80CB}" srcOrd="3" destOrd="0" parTransId="{4A2A1965-30FB-4A4C-9C96-3497F486B7F1}" sibTransId="{69A274F6-531B-4722-8EAD-3C6B1F149CE2}"/>
    <dgm:cxn modelId="{6B1FEF88-0791-4F60-BA6A-17398228F305}" type="presOf" srcId="{2DA9DD22-76ED-4CA7-B08D-0204F332EDFA}" destId="{2E574D5F-EFD5-4659-9DE7-57941DD4E67D}" srcOrd="0" destOrd="0" presId="urn:microsoft.com/office/officeart/2005/8/layout/vProcess5"/>
    <dgm:cxn modelId="{4342A2DF-9A9B-4B9E-88FC-2D49806328DE}" type="presParOf" srcId="{9074FEE7-7A37-4D88-A48D-D74755026CE9}" destId="{0AF49550-8904-4A3C-8322-1BA11C9B1C8D}" srcOrd="0" destOrd="0" presId="urn:microsoft.com/office/officeart/2005/8/layout/vProcess5"/>
    <dgm:cxn modelId="{DCC02B4A-8318-4F4F-A80D-47AAD73AAC07}" type="presParOf" srcId="{9074FEE7-7A37-4D88-A48D-D74755026CE9}" destId="{047B9F7A-3330-4818-951A-B6CC6DF43421}" srcOrd="1" destOrd="0" presId="urn:microsoft.com/office/officeart/2005/8/layout/vProcess5"/>
    <dgm:cxn modelId="{FBC31E30-A77A-403A-A602-4B64925A0F5F}" type="presParOf" srcId="{9074FEE7-7A37-4D88-A48D-D74755026CE9}" destId="{02D51624-57C3-4300-9FBB-1E16187F56BA}" srcOrd="2" destOrd="0" presId="urn:microsoft.com/office/officeart/2005/8/layout/vProcess5"/>
    <dgm:cxn modelId="{F92E4877-8E92-4221-AD00-1CA440FDA344}" type="presParOf" srcId="{9074FEE7-7A37-4D88-A48D-D74755026CE9}" destId="{33CB0078-87CA-4666-941C-E4A05E43D72D}" srcOrd="3" destOrd="0" presId="urn:microsoft.com/office/officeart/2005/8/layout/vProcess5"/>
    <dgm:cxn modelId="{DE7F8D14-6776-4C03-86A6-88D94B042669}" type="presParOf" srcId="{9074FEE7-7A37-4D88-A48D-D74755026CE9}" destId="{F738A0C0-4B28-4BDE-BF8C-811FA3308DDA}" srcOrd="4" destOrd="0" presId="urn:microsoft.com/office/officeart/2005/8/layout/vProcess5"/>
    <dgm:cxn modelId="{E2A0A2E7-3223-41E8-9814-7A3BDCEEF71C}" type="presParOf" srcId="{9074FEE7-7A37-4D88-A48D-D74755026CE9}" destId="{2E574D5F-EFD5-4659-9DE7-57941DD4E67D}" srcOrd="5" destOrd="0" presId="urn:microsoft.com/office/officeart/2005/8/layout/vProcess5"/>
    <dgm:cxn modelId="{4115816C-432C-4844-931B-4BAC8CEB79C5}" type="presParOf" srcId="{9074FEE7-7A37-4D88-A48D-D74755026CE9}" destId="{B1D0F367-51A2-4F6C-8806-FF6B34FC37D1}" srcOrd="6" destOrd="0" presId="urn:microsoft.com/office/officeart/2005/8/layout/vProcess5"/>
    <dgm:cxn modelId="{6E6A1F7A-D17C-4699-8241-A819465EFAA4}" type="presParOf" srcId="{9074FEE7-7A37-4D88-A48D-D74755026CE9}" destId="{4CD43510-D7C1-4692-B3B7-FEE1AF48465F}" srcOrd="7" destOrd="0" presId="urn:microsoft.com/office/officeart/2005/8/layout/vProcess5"/>
    <dgm:cxn modelId="{D7A5B65C-9B6B-4763-94C1-34EDE886574D}" type="presParOf" srcId="{9074FEE7-7A37-4D88-A48D-D74755026CE9}" destId="{4D543D97-0CC3-41DD-91FB-F700CC93E83F}" srcOrd="8" destOrd="0" presId="urn:microsoft.com/office/officeart/2005/8/layout/vProcess5"/>
    <dgm:cxn modelId="{993B0555-095E-4D65-AF21-8393706B8094}" type="presParOf" srcId="{9074FEE7-7A37-4D88-A48D-D74755026CE9}" destId="{7C269C61-4D8D-41E1-8CD3-81E421AF9477}" srcOrd="9" destOrd="0" presId="urn:microsoft.com/office/officeart/2005/8/layout/vProcess5"/>
    <dgm:cxn modelId="{050406D3-EB6A-41E2-95A1-E29B435BE4FC}" type="presParOf" srcId="{9074FEE7-7A37-4D88-A48D-D74755026CE9}" destId="{56C72407-555B-4D02-89C3-E190C82137A9}" srcOrd="10" destOrd="0" presId="urn:microsoft.com/office/officeart/2005/8/layout/vProcess5"/>
    <dgm:cxn modelId="{514C9358-AFFE-4836-B3C9-34B9F814F4CB}" type="presParOf" srcId="{9074FEE7-7A37-4D88-A48D-D74755026CE9}" destId="{C966EFD7-DDCF-444F-960F-8786160CE4D0}" srcOrd="11" destOrd="0" presId="urn:microsoft.com/office/officeart/2005/8/layout/vProcess5"/>
    <dgm:cxn modelId="{E4B6AD7C-B3C1-400D-A86D-933D6E70DDBC}" type="presParOf" srcId="{9074FEE7-7A37-4D88-A48D-D74755026CE9}" destId="{EBC363AF-0EB8-4921-92CC-ED28824C6776}" srcOrd="12" destOrd="0" presId="urn:microsoft.com/office/officeart/2005/8/layout/vProcess5"/>
    <dgm:cxn modelId="{F2C84DF6-33C8-48E6-A6FA-63D69CE7CE55}" type="presParOf" srcId="{9074FEE7-7A37-4D88-A48D-D74755026CE9}" destId="{12003BBA-5BD6-42AA-9A10-B483AAAD982D}" srcOrd="13" destOrd="0" presId="urn:microsoft.com/office/officeart/2005/8/layout/vProcess5"/>
    <dgm:cxn modelId="{A39100E3-90DE-423B-A84A-F43173CE01D5}" type="presParOf" srcId="{9074FEE7-7A37-4D88-A48D-D74755026CE9}" destId="{73CD2D35-D9FA-454A-B70E-88DF19D99EE5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DD83E-8378-49D0-B2AC-836062564AE5}">
      <dgm:prSet custT="1"/>
      <dgm:spPr>
        <a:solidFill>
          <a:srgbClr val="0070C0"/>
        </a:solidFill>
      </dgm:spPr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Nation’s largest refiner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65.7 MMTPA capacity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30.5% of domestic refining capacity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/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1E6A474C-8311-4C68-AFEB-AF0C91B86289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Country-wide network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Over 11,000 KM crude oil, products &amp; natural gas pipelines </a:t>
          </a:r>
          <a:endParaRPr lang="en-US" sz="2000" b="1" dirty="0"/>
        </a:p>
      </dgm:t>
    </dgm:pt>
    <dgm:pt modelId="{852B3BC3-A15B-4062-9A3B-11868535E34D}" type="parTrans" cxnId="{AD20E0DE-64BE-414A-8AC5-C06EE996A859}">
      <dgm:prSet/>
      <dgm:spPr/>
      <dgm:t>
        <a:bodyPr/>
        <a:lstStyle/>
        <a:p>
          <a:endParaRPr lang="en-US" sz="2000" b="1"/>
        </a:p>
      </dgm:t>
    </dgm:pt>
    <dgm:pt modelId="{6147EE6B-8283-41DD-8203-CD3FDDC9737C}" type="sibTrans" cxnId="{AD20E0DE-64BE-414A-8AC5-C06EE996A859}">
      <dgm:prSet/>
      <dgm:spPr/>
      <dgm:t>
        <a:bodyPr/>
        <a:lstStyle/>
        <a:p>
          <a:endParaRPr lang="en-US" sz="20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20EE0-5387-45F7-B812-72ED6AE08E6D}" type="pres">
      <dgm:prSet presAssocID="{9DFDD83E-8378-49D0-B2AC-836062564A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FEFD7-796C-4011-9F29-BB914643B73B}" type="pres">
      <dgm:prSet presAssocID="{4A0E32F8-0762-4FEE-B723-19F6E52795B2}" presName="spacer" presStyleCnt="0"/>
      <dgm:spPr/>
    </dgm:pt>
    <dgm:pt modelId="{5B73CDDB-9A07-4436-BD2F-E7A4DC56341F}" type="pres">
      <dgm:prSet presAssocID="{1E6A474C-8311-4C68-AFEB-AF0C91B862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47953-3286-4643-9C3A-2225FB6A594D}" type="presOf" srcId="{9DFDD83E-8378-49D0-B2AC-836062564AE5}" destId="{B8520EE0-5387-45F7-B812-72ED6AE08E6D}" srcOrd="0" destOrd="0" presId="urn:microsoft.com/office/officeart/2005/8/layout/vList2"/>
    <dgm:cxn modelId="{F91AC97B-BC37-42C6-8D1F-53B30B1FCC08}" srcId="{FD6F10C8-2165-4019-A7B8-A7DBE5E7BB53}" destId="{9DFDD83E-8378-49D0-B2AC-836062564AE5}" srcOrd="0" destOrd="0" parTransId="{926058B2-1C03-4657-BB24-FF5AF1221A2D}" sibTransId="{4A0E32F8-0762-4FEE-B723-19F6E52795B2}"/>
    <dgm:cxn modelId="{6BBF7EEC-0741-4EC6-9023-3C9F19B2DD7D}" type="presOf" srcId="{FD6F10C8-2165-4019-A7B8-A7DBE5E7BB53}" destId="{D7BE376E-B750-44A4-A1AC-A62F414570AC}" srcOrd="0" destOrd="0" presId="urn:microsoft.com/office/officeart/2005/8/layout/vList2"/>
    <dgm:cxn modelId="{29350DB2-F7DA-407D-8B2E-4D762713125D}" type="presOf" srcId="{1E6A474C-8311-4C68-AFEB-AF0C91B86289}" destId="{5B73CDDB-9A07-4436-BD2F-E7A4DC56341F}" srcOrd="0" destOrd="0" presId="urn:microsoft.com/office/officeart/2005/8/layout/vList2"/>
    <dgm:cxn modelId="{AD20E0DE-64BE-414A-8AC5-C06EE996A859}" srcId="{FD6F10C8-2165-4019-A7B8-A7DBE5E7BB53}" destId="{1E6A474C-8311-4C68-AFEB-AF0C91B86289}" srcOrd="1" destOrd="0" parTransId="{852B3BC3-A15B-4062-9A3B-11868535E34D}" sibTransId="{6147EE6B-8283-41DD-8203-CD3FDDC9737C}"/>
    <dgm:cxn modelId="{2C679DF6-7A8F-446B-9B7C-DC7829D2980D}" type="presParOf" srcId="{D7BE376E-B750-44A4-A1AC-A62F414570AC}" destId="{B8520EE0-5387-45F7-B812-72ED6AE08E6D}" srcOrd="0" destOrd="0" presId="urn:microsoft.com/office/officeart/2005/8/layout/vList2"/>
    <dgm:cxn modelId="{01150FCB-184B-47C5-B168-207A308300DD}" type="presParOf" srcId="{D7BE376E-B750-44A4-A1AC-A62F414570AC}" destId="{BABFEFD7-796C-4011-9F29-BB914643B73B}" srcOrd="1" destOrd="0" presId="urn:microsoft.com/office/officeart/2005/8/layout/vList2"/>
    <dgm:cxn modelId="{994FC36A-6DA1-492A-90CD-2DDA90652825}" type="presParOf" srcId="{D7BE376E-B750-44A4-A1AC-A62F414570AC}" destId="{5B73CDDB-9A07-4436-BD2F-E7A4DC56341F}" srcOrd="2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60159-A259-499A-9897-4466DBEF967F}">
      <dgm:prSet phldrT="[Text]" custT="1"/>
      <dgm:spPr>
        <a:solidFill>
          <a:srgbClr val="0070C0"/>
        </a:solidFill>
      </dgm:spPr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Domestic market leader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48.2 % market share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Over 39,400 touch-points</a:t>
          </a:r>
          <a:endParaRPr lang="en-US" sz="2000" b="1" dirty="0"/>
        </a:p>
      </dgm:t>
    </dgm:pt>
    <dgm:pt modelId="{624658FD-EDE8-4998-AE54-80708DFD8104}" type="parTrans" cxnId="{F36C209B-DF2C-44EB-A8F2-E9F8A3EF155E}">
      <dgm:prSet/>
      <dgm:spPr/>
      <dgm:t>
        <a:bodyPr/>
        <a:lstStyle/>
        <a:p>
          <a:endParaRPr lang="en-US" sz="2000" b="1"/>
        </a:p>
      </dgm:t>
    </dgm:pt>
    <dgm:pt modelId="{EC7EA276-9B58-4E2E-854E-032E2F350F79}" type="sibTrans" cxnId="{F36C209B-DF2C-44EB-A8F2-E9F8A3EF155E}">
      <dgm:prSet/>
      <dgm:spPr/>
      <dgm:t>
        <a:bodyPr/>
        <a:lstStyle/>
        <a:p>
          <a:endParaRPr lang="en-US" sz="2000" b="1"/>
        </a:p>
      </dgm:t>
    </dgm:pt>
    <dgm:pt modelId="{6C2C3A42-8819-420A-AF0F-342C7421C882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R&amp;D – among the best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Pioneer in lube &amp; refining technologies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dirty="0" smtClean="0">
              <a:solidFill>
                <a:schemeClr val="bg1"/>
              </a:solidFill>
            </a:rPr>
            <a:t>* New focus on Alternate and Renewable energy</a:t>
          </a:r>
          <a:endParaRPr lang="en-US" sz="1900" b="1" dirty="0">
            <a:solidFill>
              <a:schemeClr val="bg1"/>
            </a:solidFill>
          </a:endParaRPr>
        </a:p>
      </dgm:t>
    </dgm:pt>
    <dgm:pt modelId="{45BEC758-C36E-434D-BCA0-D470F3717EBC}" type="parTrans" cxnId="{B597BACB-2F23-4318-8EA9-ABEF174BB7CA}">
      <dgm:prSet/>
      <dgm:spPr/>
      <dgm:t>
        <a:bodyPr/>
        <a:lstStyle/>
        <a:p>
          <a:endParaRPr lang="en-US" sz="2000" b="1"/>
        </a:p>
      </dgm:t>
    </dgm:pt>
    <dgm:pt modelId="{ACF3F69D-6BA2-48D3-B56E-B96146D7FE1B}" type="sibTrans" cxnId="{B597BACB-2F23-4318-8EA9-ABEF174BB7CA}">
      <dgm:prSet/>
      <dgm:spPr/>
      <dgm:t>
        <a:bodyPr/>
        <a:lstStyle/>
        <a:p>
          <a:endParaRPr lang="en-US" sz="20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3196A-7731-47D5-94FA-CF1E19CF0C57}" type="pres">
      <dgm:prSet presAssocID="{12360159-A259-499A-9897-4466DBEF967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9F090-ED07-471E-BCCE-394AC5F9FF72}" type="pres">
      <dgm:prSet presAssocID="{EC7EA276-9B58-4E2E-854E-032E2F350F79}" presName="spacer" presStyleCnt="0"/>
      <dgm:spPr/>
    </dgm:pt>
    <dgm:pt modelId="{05A7D7E3-7E21-40A5-98A0-74712A355D9C}" type="pres">
      <dgm:prSet presAssocID="{6C2C3A42-8819-420A-AF0F-342C7421C8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68655-910C-47B0-B529-6B2036D50375}" type="presOf" srcId="{12360159-A259-499A-9897-4466DBEF967F}" destId="{9873196A-7731-47D5-94FA-CF1E19CF0C57}" srcOrd="0" destOrd="0" presId="urn:microsoft.com/office/officeart/2005/8/layout/vList2"/>
    <dgm:cxn modelId="{F36C209B-DF2C-44EB-A8F2-E9F8A3EF155E}" srcId="{FD6F10C8-2165-4019-A7B8-A7DBE5E7BB53}" destId="{12360159-A259-499A-9897-4466DBEF967F}" srcOrd="0" destOrd="0" parTransId="{624658FD-EDE8-4998-AE54-80708DFD8104}" sibTransId="{EC7EA276-9B58-4E2E-854E-032E2F350F79}"/>
    <dgm:cxn modelId="{36093411-DD3F-441B-BD11-B3555444C88A}" type="presOf" srcId="{6C2C3A42-8819-420A-AF0F-342C7421C882}" destId="{05A7D7E3-7E21-40A5-98A0-74712A355D9C}" srcOrd="0" destOrd="0" presId="urn:microsoft.com/office/officeart/2005/8/layout/vList2"/>
    <dgm:cxn modelId="{B597BACB-2F23-4318-8EA9-ABEF174BB7CA}" srcId="{FD6F10C8-2165-4019-A7B8-A7DBE5E7BB53}" destId="{6C2C3A42-8819-420A-AF0F-342C7421C882}" srcOrd="1" destOrd="0" parTransId="{45BEC758-C36E-434D-BCA0-D470F3717EBC}" sibTransId="{ACF3F69D-6BA2-48D3-B56E-B96146D7FE1B}"/>
    <dgm:cxn modelId="{AA253D59-AF0E-4D72-ABAB-949DC3C3EC7C}" type="presOf" srcId="{FD6F10C8-2165-4019-A7B8-A7DBE5E7BB53}" destId="{D7BE376E-B750-44A4-A1AC-A62F414570AC}" srcOrd="0" destOrd="0" presId="urn:microsoft.com/office/officeart/2005/8/layout/vList2"/>
    <dgm:cxn modelId="{788D590B-91BC-4640-8A05-F2DC67516232}" type="presParOf" srcId="{D7BE376E-B750-44A4-A1AC-A62F414570AC}" destId="{9873196A-7731-47D5-94FA-CF1E19CF0C57}" srcOrd="0" destOrd="0" presId="urn:microsoft.com/office/officeart/2005/8/layout/vList2"/>
    <dgm:cxn modelId="{280F7519-1A59-4F40-8A90-D1A42FD7E141}" type="presParOf" srcId="{D7BE376E-B750-44A4-A1AC-A62F414570AC}" destId="{5249F090-ED07-471E-BCCE-394AC5F9FF72}" srcOrd="1" destOrd="0" presId="urn:microsoft.com/office/officeart/2005/8/layout/vList2"/>
    <dgm:cxn modelId="{D8BB4469-2A90-47CB-83AE-63564637ED5C}" type="presParOf" srcId="{D7BE376E-B750-44A4-A1AC-A62F414570AC}" destId="{05A7D7E3-7E21-40A5-98A0-74712A355D9C}" srcOrd="2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9981F-26AF-4E6F-9DE6-46F3B065788D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Exploration &amp; Production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First-ever revenue from equity oil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Discovery in three wells</a:t>
          </a:r>
          <a:endParaRPr lang="en-US" sz="2000" b="1" dirty="0"/>
        </a:p>
      </dgm:t>
    </dgm:pt>
    <dgm:pt modelId="{019B16B8-9195-4C20-B327-E3657969CA0B}" type="parTrans" cxnId="{0DA0FB7C-E752-4044-8ECE-EBF64BD9A9C2}">
      <dgm:prSet/>
      <dgm:spPr/>
      <dgm:t>
        <a:bodyPr/>
        <a:lstStyle/>
        <a:p>
          <a:endParaRPr lang="en-US" sz="2000" b="1"/>
        </a:p>
      </dgm:t>
    </dgm:pt>
    <dgm:pt modelId="{27695C8E-F910-42A2-94CC-1E888B22E61D}" type="sibTrans" cxnId="{0DA0FB7C-E752-4044-8ECE-EBF64BD9A9C2}">
      <dgm:prSet/>
      <dgm:spPr/>
      <dgm:t>
        <a:bodyPr/>
        <a:lstStyle/>
        <a:p>
          <a:endParaRPr lang="en-US" sz="2000" b="1"/>
        </a:p>
      </dgm:t>
    </dgm:pt>
    <dgm:pt modelId="{075A541C-BD20-4C72-AA21-F28FE5936FFE}">
      <dgm:prSet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Sustainable development</a:t>
          </a:r>
        </a:p>
        <a:p>
          <a:r>
            <a:rPr lang="en-US" sz="2000" b="1" dirty="0" smtClean="0"/>
            <a:t>* 25 MW wind capacity added since last year</a:t>
          </a:r>
        </a:p>
      </dgm:t>
    </dgm:pt>
    <dgm:pt modelId="{B41C3CEE-BCA5-4B72-BE71-E2CF655FF032}" type="parTrans" cxnId="{29BEE2C1-3208-4EAD-8127-4520640E8505}">
      <dgm:prSet/>
      <dgm:spPr/>
      <dgm:t>
        <a:bodyPr/>
        <a:lstStyle/>
        <a:p>
          <a:endParaRPr lang="en-US"/>
        </a:p>
      </dgm:t>
    </dgm:pt>
    <dgm:pt modelId="{815A620E-D958-46F5-9E1E-928E1E18103A}" type="sibTrans" cxnId="{29BEE2C1-3208-4EAD-8127-4520640E8505}">
      <dgm:prSet/>
      <dgm:spPr/>
      <dgm:t>
        <a:bodyPr/>
        <a:lstStyle/>
        <a:p>
          <a:endParaRPr lang="en-US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306A99-B153-467D-8F8E-321C8DD8D1A1}" type="pres">
      <dgm:prSet presAssocID="{DA59981F-26AF-4E6F-9DE6-46F3B065788D}" presName="parentText" presStyleLbl="node1" presStyleIdx="0" presStyleCnt="2" custLinFactNeighborX="2722" custLinFactNeighborY="4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027CA-13CD-4DDD-A318-9065B397BF21}" type="pres">
      <dgm:prSet presAssocID="{27695C8E-F910-42A2-94CC-1E888B22E61D}" presName="spacer" presStyleCnt="0"/>
      <dgm:spPr/>
    </dgm:pt>
    <dgm:pt modelId="{440655DF-CB7C-4D2A-B8E1-A7FB018D9807}" type="pres">
      <dgm:prSet presAssocID="{075A541C-BD20-4C72-AA21-F28FE5936F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0FB7C-E752-4044-8ECE-EBF64BD9A9C2}" srcId="{FD6F10C8-2165-4019-A7B8-A7DBE5E7BB53}" destId="{DA59981F-26AF-4E6F-9DE6-46F3B065788D}" srcOrd="0" destOrd="0" parTransId="{019B16B8-9195-4C20-B327-E3657969CA0B}" sibTransId="{27695C8E-F910-42A2-94CC-1E888B22E61D}"/>
    <dgm:cxn modelId="{29BEE2C1-3208-4EAD-8127-4520640E8505}" srcId="{FD6F10C8-2165-4019-A7B8-A7DBE5E7BB53}" destId="{075A541C-BD20-4C72-AA21-F28FE5936FFE}" srcOrd="1" destOrd="0" parTransId="{B41C3CEE-BCA5-4B72-BE71-E2CF655FF032}" sibTransId="{815A620E-D958-46F5-9E1E-928E1E18103A}"/>
    <dgm:cxn modelId="{2BB1B7B7-6E78-4E7D-B3E4-AAB4AA4858B9}" type="presOf" srcId="{FD6F10C8-2165-4019-A7B8-A7DBE5E7BB53}" destId="{D7BE376E-B750-44A4-A1AC-A62F414570AC}" srcOrd="0" destOrd="0" presId="urn:microsoft.com/office/officeart/2005/8/layout/vList2"/>
    <dgm:cxn modelId="{38D1D0A2-883A-4C55-9884-E1F95FD863D4}" type="presOf" srcId="{DA59981F-26AF-4E6F-9DE6-46F3B065788D}" destId="{71306A99-B153-467D-8F8E-321C8DD8D1A1}" srcOrd="0" destOrd="0" presId="urn:microsoft.com/office/officeart/2005/8/layout/vList2"/>
    <dgm:cxn modelId="{900FFDCE-A803-4B58-8C06-162EB3A30AA8}" type="presOf" srcId="{075A541C-BD20-4C72-AA21-F28FE5936FFE}" destId="{440655DF-CB7C-4D2A-B8E1-A7FB018D9807}" srcOrd="0" destOrd="0" presId="urn:microsoft.com/office/officeart/2005/8/layout/vList2"/>
    <dgm:cxn modelId="{FC3F4AED-5DA7-453D-914D-17C2189CA175}" type="presParOf" srcId="{D7BE376E-B750-44A4-A1AC-A62F414570AC}" destId="{71306A99-B153-467D-8F8E-321C8DD8D1A1}" srcOrd="0" destOrd="0" presId="urn:microsoft.com/office/officeart/2005/8/layout/vList2"/>
    <dgm:cxn modelId="{C29B2419-2C75-43BE-9744-3599030D4A99}" type="presParOf" srcId="{D7BE376E-B750-44A4-A1AC-A62F414570AC}" destId="{6F7027CA-13CD-4DDD-A318-9065B397BF21}" srcOrd="1" destOrd="0" presId="urn:microsoft.com/office/officeart/2005/8/layout/vList2"/>
    <dgm:cxn modelId="{F81308D0-389F-413A-8837-2E2695FCBD3D}" type="presParOf" srcId="{D7BE376E-B750-44A4-A1AC-A62F414570AC}" destId="{440655DF-CB7C-4D2A-B8E1-A7FB018D9807}" srcOrd="2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EC55B-F70B-4839-B623-C2FE7094AC85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Petrochemicals – moving ahead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bg1"/>
              </a:solidFill>
            </a:rPr>
            <a:t>* 2</a:t>
          </a:r>
          <a:r>
            <a:rPr lang="en-US" sz="2000" b="1" baseline="30000" dirty="0" smtClean="0">
              <a:solidFill>
                <a:schemeClr val="bg1"/>
              </a:solidFill>
            </a:rPr>
            <a:t>nd</a:t>
          </a:r>
          <a:r>
            <a:rPr lang="en-US" sz="2000" b="1" dirty="0" smtClean="0">
              <a:solidFill>
                <a:schemeClr val="bg1"/>
              </a:solidFill>
            </a:rPr>
            <a:t> largest domestic player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bg1"/>
              </a:solidFill>
            </a:rPr>
            <a:t>* 2.25 MMTPA capacity </a:t>
          </a:r>
          <a:endParaRPr lang="en-US" sz="2000" b="1" dirty="0">
            <a:solidFill>
              <a:schemeClr val="bg1"/>
            </a:solidFill>
          </a:endParaRPr>
        </a:p>
      </dgm:t>
    </dgm:pt>
    <dgm:pt modelId="{90F77E86-2268-43B0-9F22-071A0EB5B914}" type="parTrans" cxnId="{47871093-43E1-4780-9ABF-54828FE39E53}">
      <dgm:prSet/>
      <dgm:spPr/>
      <dgm:t>
        <a:bodyPr/>
        <a:lstStyle/>
        <a:p>
          <a:endParaRPr lang="en-US" sz="2000" b="1"/>
        </a:p>
      </dgm:t>
    </dgm:pt>
    <dgm:pt modelId="{7BCA471C-A4CD-4A88-BFA2-5606050C1C40}" type="sibTrans" cxnId="{47871093-43E1-4780-9ABF-54828FE39E53}">
      <dgm:prSet/>
      <dgm:spPr/>
      <dgm:t>
        <a:bodyPr/>
        <a:lstStyle/>
        <a:p>
          <a:endParaRPr lang="en-US" sz="2000" b="1"/>
        </a:p>
      </dgm:t>
    </dgm:pt>
    <dgm:pt modelId="{1034CF92-C7E9-4142-A36B-DCE3A9B15CEC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rgbClr val="FFFF00"/>
              </a:solidFill>
            </a:rPr>
            <a:t>Natural gas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8.2% domestic market share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* Aggressive infrastructure plans</a:t>
          </a:r>
          <a:endParaRPr lang="en-US" sz="2000" b="1" dirty="0"/>
        </a:p>
      </dgm:t>
    </dgm:pt>
    <dgm:pt modelId="{DEB14082-4DEA-4A50-B508-ECD7DF06EB06}" type="parTrans" cxnId="{61A4ABD3-AD8F-4AFF-8F66-00F113C734E1}">
      <dgm:prSet/>
      <dgm:spPr/>
      <dgm:t>
        <a:bodyPr/>
        <a:lstStyle/>
        <a:p>
          <a:endParaRPr lang="en-US" sz="2000" b="1"/>
        </a:p>
      </dgm:t>
    </dgm:pt>
    <dgm:pt modelId="{19CE392C-21D3-4A80-B8BE-CA2F5D588EE4}" type="sibTrans" cxnId="{61A4ABD3-AD8F-4AFF-8F66-00F113C734E1}">
      <dgm:prSet/>
      <dgm:spPr/>
      <dgm:t>
        <a:bodyPr/>
        <a:lstStyle/>
        <a:p>
          <a:endParaRPr lang="en-US" sz="20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5378D-3D23-4A8D-98AE-46B7C2BE2887}" type="pres">
      <dgm:prSet presAssocID="{3BDEC55B-F70B-4839-B623-C2FE7094AC85}" presName="parentText" presStyleLbl="node1" presStyleIdx="0" presStyleCnt="2" custLinFactNeighborX="126" custLinFactNeighborY="3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0088-5CE2-45F0-8F77-6B592EA1ACE0}" type="pres">
      <dgm:prSet presAssocID="{7BCA471C-A4CD-4A88-BFA2-5606050C1C40}" presName="spacer" presStyleCnt="0"/>
      <dgm:spPr/>
    </dgm:pt>
    <dgm:pt modelId="{9B82B463-FC1E-4346-B3CA-945C4BA78877}" type="pres">
      <dgm:prSet presAssocID="{1034CF92-C7E9-4142-A36B-DCE3A9B15C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49FE6-DE53-487B-8FD7-86554C1B8BB6}" type="presOf" srcId="{1034CF92-C7E9-4142-A36B-DCE3A9B15CEC}" destId="{9B82B463-FC1E-4346-B3CA-945C4BA78877}" srcOrd="0" destOrd="0" presId="urn:microsoft.com/office/officeart/2005/8/layout/vList2"/>
    <dgm:cxn modelId="{61A4ABD3-AD8F-4AFF-8F66-00F113C734E1}" srcId="{FD6F10C8-2165-4019-A7B8-A7DBE5E7BB53}" destId="{1034CF92-C7E9-4142-A36B-DCE3A9B15CEC}" srcOrd="1" destOrd="0" parTransId="{DEB14082-4DEA-4A50-B508-ECD7DF06EB06}" sibTransId="{19CE392C-21D3-4A80-B8BE-CA2F5D588EE4}"/>
    <dgm:cxn modelId="{B5DB2ABE-8459-4C8C-8FA1-E8333717C755}" type="presOf" srcId="{3BDEC55B-F70B-4839-B623-C2FE7094AC85}" destId="{50A5378D-3D23-4A8D-98AE-46B7C2BE2887}" srcOrd="0" destOrd="0" presId="urn:microsoft.com/office/officeart/2005/8/layout/vList2"/>
    <dgm:cxn modelId="{644003F1-0159-4FE4-A11A-1AD05C6C3916}" type="presOf" srcId="{FD6F10C8-2165-4019-A7B8-A7DBE5E7BB53}" destId="{D7BE376E-B750-44A4-A1AC-A62F414570AC}" srcOrd="0" destOrd="0" presId="urn:microsoft.com/office/officeart/2005/8/layout/vList2"/>
    <dgm:cxn modelId="{47871093-43E1-4780-9ABF-54828FE39E53}" srcId="{FD6F10C8-2165-4019-A7B8-A7DBE5E7BB53}" destId="{3BDEC55B-F70B-4839-B623-C2FE7094AC85}" srcOrd="0" destOrd="0" parTransId="{90F77E86-2268-43B0-9F22-071A0EB5B914}" sibTransId="{7BCA471C-A4CD-4A88-BFA2-5606050C1C40}"/>
    <dgm:cxn modelId="{9FFF75BE-4306-429F-9A31-0463033FA3B3}" type="presParOf" srcId="{D7BE376E-B750-44A4-A1AC-A62F414570AC}" destId="{50A5378D-3D23-4A8D-98AE-46B7C2BE2887}" srcOrd="0" destOrd="0" presId="urn:microsoft.com/office/officeart/2005/8/layout/vList2"/>
    <dgm:cxn modelId="{331F8204-93DB-4CBE-A57E-192F57585765}" type="presParOf" srcId="{D7BE376E-B750-44A4-A1AC-A62F414570AC}" destId="{2B9C0088-5CE2-45F0-8F77-6B592EA1ACE0}" srcOrd="1" destOrd="0" presId="urn:microsoft.com/office/officeart/2005/8/layout/vList2"/>
    <dgm:cxn modelId="{0E39025C-E52C-4919-878F-BFCFB65D94AF}" type="presParOf" srcId="{D7BE376E-B750-44A4-A1AC-A62F414570AC}" destId="{9B82B463-FC1E-4346-B3CA-945C4BA78877}" srcOrd="2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DD83E-8378-49D0-B2AC-836062564AE5}">
      <dgm:prSet custT="1"/>
      <dgm:spPr>
        <a:solidFill>
          <a:srgbClr val="0070C0"/>
        </a:solidFill>
      </dgm:spPr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Over 100% refining capacity utilization, 6</a:t>
          </a:r>
          <a:r>
            <a:rPr lang="en-US" sz="2000" b="1" baseline="30000" dirty="0" smtClean="0"/>
            <a:t>th</a:t>
          </a:r>
          <a:r>
            <a:rPr lang="en-US" sz="2000" b="1" dirty="0" smtClean="0"/>
            <a:t> year in a row </a:t>
          </a:r>
          <a:endParaRPr lang="en-US" sz="2000" b="1" dirty="0"/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08C3DA4B-75C3-4AA0-B76C-81E8BF3640B6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Highest-ever turnover of Rs. 4,14,909 </a:t>
          </a:r>
          <a:r>
            <a:rPr lang="en-US" sz="2000" b="1" dirty="0" err="1" smtClean="0"/>
            <a:t>crore</a:t>
          </a:r>
          <a:r>
            <a:rPr lang="en-US" sz="2000" b="1" dirty="0" smtClean="0"/>
            <a:t> - a rise of 11% from 2011-12</a:t>
          </a:r>
          <a:endParaRPr lang="en-US" sz="2000" b="1" dirty="0"/>
        </a:p>
      </dgm:t>
    </dgm:pt>
    <dgm:pt modelId="{6D5E54FF-CADC-4B4A-972E-DC34F54492D7}" type="parTrans" cxnId="{D46239A6-4938-4E99-8333-83A287E5858C}">
      <dgm:prSet/>
      <dgm:spPr/>
      <dgm:t>
        <a:bodyPr/>
        <a:lstStyle/>
        <a:p>
          <a:endParaRPr lang="en-US" sz="2000"/>
        </a:p>
      </dgm:t>
    </dgm:pt>
    <dgm:pt modelId="{B5DE6278-64AE-4A28-9E81-81C928D0205D}" type="sibTrans" cxnId="{D46239A6-4938-4E99-8333-83A287E5858C}">
      <dgm:prSet/>
      <dgm:spPr/>
      <dgm:t>
        <a:bodyPr/>
        <a:lstStyle/>
        <a:p>
          <a:endParaRPr lang="en-US" sz="2000"/>
        </a:p>
      </dgm:t>
    </dgm:pt>
    <dgm:pt modelId="{C9A7DE62-4F36-4934-887A-6D5D381A8986}">
      <dgm:prSet custT="1"/>
      <dgm:spPr/>
      <dgm:t>
        <a:bodyPr/>
        <a:lstStyle/>
        <a:p>
          <a:r>
            <a:rPr lang="en-US" sz="2000" b="1" dirty="0" smtClean="0"/>
            <a:t>Bringing energy to rural India –</a:t>
          </a:r>
          <a:r>
            <a:rPr lang="en-US" sz="2000" b="1" dirty="0" err="1" smtClean="0"/>
            <a:t>Kisan</a:t>
          </a:r>
          <a:r>
            <a:rPr lang="en-US" sz="2000" b="1" dirty="0" smtClean="0"/>
            <a:t> </a:t>
          </a:r>
          <a:r>
            <a:rPr lang="en-US" sz="2000" b="1" dirty="0" err="1" smtClean="0"/>
            <a:t>Sewa</a:t>
          </a:r>
          <a:r>
            <a:rPr lang="en-US" sz="2000" b="1" dirty="0" smtClean="0"/>
            <a:t> </a:t>
          </a:r>
          <a:r>
            <a:rPr lang="en-US" sz="2000" b="1" dirty="0" err="1" smtClean="0"/>
            <a:t>Kendras</a:t>
          </a:r>
          <a:r>
            <a:rPr lang="en-US" sz="2000" b="1" dirty="0" smtClean="0"/>
            <a:t> ~ 24% of total RO network</a:t>
          </a:r>
          <a:endParaRPr lang="en-US" sz="2000" dirty="0"/>
        </a:p>
      </dgm:t>
    </dgm:pt>
    <dgm:pt modelId="{E849CB9C-86A7-4462-AAB6-B3C4C3856BAA}" type="parTrans" cxnId="{82DEFEE3-5950-4676-921F-B37DF11116FE}">
      <dgm:prSet/>
      <dgm:spPr/>
      <dgm:t>
        <a:bodyPr/>
        <a:lstStyle/>
        <a:p>
          <a:endParaRPr lang="en-US" sz="2000"/>
        </a:p>
      </dgm:t>
    </dgm:pt>
    <dgm:pt modelId="{841D4275-D34A-4F28-A2D4-4352D7E1ADD9}" type="sibTrans" cxnId="{82DEFEE3-5950-4676-921F-B37DF11116FE}">
      <dgm:prSet/>
      <dgm:spPr/>
      <dgm:t>
        <a:bodyPr/>
        <a:lstStyle/>
        <a:p>
          <a:endParaRPr lang="en-US" sz="2000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DA53E-B3A3-477B-8662-1BF4DF909BD1}" type="pres">
      <dgm:prSet presAssocID="{08C3DA4B-75C3-4AA0-B76C-81E8BF3640B6}" presName="parentText" presStyleLbl="node1" presStyleIdx="0" presStyleCnt="3" custScaleY="817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D07FF-C143-41ED-BDE0-EA0B99AB7D48}" type="pres">
      <dgm:prSet presAssocID="{B5DE6278-64AE-4A28-9E81-81C928D0205D}" presName="spacer" presStyleCnt="0"/>
      <dgm:spPr/>
    </dgm:pt>
    <dgm:pt modelId="{B8520EE0-5387-45F7-B812-72ED6AE08E6D}" type="pres">
      <dgm:prSet presAssocID="{9DFDD83E-8378-49D0-B2AC-836062564A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C8457-BD69-42CD-BE8A-1D296DDA6A14}" type="pres">
      <dgm:prSet presAssocID="{4A0E32F8-0762-4FEE-B723-19F6E52795B2}" presName="spacer" presStyleCnt="0"/>
      <dgm:spPr/>
    </dgm:pt>
    <dgm:pt modelId="{40D5E7FB-D38D-486C-BA1F-4A19EE41BB18}" type="pres">
      <dgm:prSet presAssocID="{C9A7DE62-4F36-4934-887A-6D5D381A8986}" presName="parentText" presStyleLbl="node1" presStyleIdx="2" presStyleCnt="3" custLinFactY="2535" custLinFactNeighborX="16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AC97B-BC37-42C6-8D1F-53B30B1FCC08}" srcId="{FD6F10C8-2165-4019-A7B8-A7DBE5E7BB53}" destId="{9DFDD83E-8378-49D0-B2AC-836062564AE5}" srcOrd="1" destOrd="0" parTransId="{926058B2-1C03-4657-BB24-FF5AF1221A2D}" sibTransId="{4A0E32F8-0762-4FEE-B723-19F6E52795B2}"/>
    <dgm:cxn modelId="{26779441-1E99-4784-849E-7D5AEC3DCCBF}" type="presOf" srcId="{C9A7DE62-4F36-4934-887A-6D5D381A8986}" destId="{40D5E7FB-D38D-486C-BA1F-4A19EE41BB18}" srcOrd="0" destOrd="0" presId="urn:microsoft.com/office/officeart/2005/8/layout/vList2"/>
    <dgm:cxn modelId="{7705498D-68F8-4804-B401-22267B42176F}" type="presOf" srcId="{FD6F10C8-2165-4019-A7B8-A7DBE5E7BB53}" destId="{D7BE376E-B750-44A4-A1AC-A62F414570AC}" srcOrd="0" destOrd="0" presId="urn:microsoft.com/office/officeart/2005/8/layout/vList2"/>
    <dgm:cxn modelId="{33A78069-3F2C-42AD-A93B-991E7657DE36}" type="presOf" srcId="{9DFDD83E-8378-49D0-B2AC-836062564AE5}" destId="{B8520EE0-5387-45F7-B812-72ED6AE08E6D}" srcOrd="0" destOrd="0" presId="urn:microsoft.com/office/officeart/2005/8/layout/vList2"/>
    <dgm:cxn modelId="{82DEFEE3-5950-4676-921F-B37DF11116FE}" srcId="{FD6F10C8-2165-4019-A7B8-A7DBE5E7BB53}" destId="{C9A7DE62-4F36-4934-887A-6D5D381A8986}" srcOrd="2" destOrd="0" parTransId="{E849CB9C-86A7-4462-AAB6-B3C4C3856BAA}" sibTransId="{841D4275-D34A-4F28-A2D4-4352D7E1ADD9}"/>
    <dgm:cxn modelId="{46E13E4E-B592-4D6B-AE22-582EBC743906}" type="presOf" srcId="{08C3DA4B-75C3-4AA0-B76C-81E8BF3640B6}" destId="{C33DA53E-B3A3-477B-8662-1BF4DF909BD1}" srcOrd="0" destOrd="0" presId="urn:microsoft.com/office/officeart/2005/8/layout/vList2"/>
    <dgm:cxn modelId="{D46239A6-4938-4E99-8333-83A287E5858C}" srcId="{FD6F10C8-2165-4019-A7B8-A7DBE5E7BB53}" destId="{08C3DA4B-75C3-4AA0-B76C-81E8BF3640B6}" srcOrd="0" destOrd="0" parTransId="{6D5E54FF-CADC-4B4A-972E-DC34F54492D7}" sibTransId="{B5DE6278-64AE-4A28-9E81-81C928D0205D}"/>
    <dgm:cxn modelId="{74A3EDAF-B5E5-4859-BA4F-3FA3DDCCAC04}" type="presParOf" srcId="{D7BE376E-B750-44A4-A1AC-A62F414570AC}" destId="{C33DA53E-B3A3-477B-8662-1BF4DF909BD1}" srcOrd="0" destOrd="0" presId="urn:microsoft.com/office/officeart/2005/8/layout/vList2"/>
    <dgm:cxn modelId="{36504D97-FFF0-40BB-87DF-14385B803614}" type="presParOf" srcId="{D7BE376E-B750-44A4-A1AC-A62F414570AC}" destId="{53BD07FF-C143-41ED-BDE0-EA0B99AB7D48}" srcOrd="1" destOrd="0" presId="urn:microsoft.com/office/officeart/2005/8/layout/vList2"/>
    <dgm:cxn modelId="{772E0E82-3A30-4E84-B6D3-62666D08EDC8}" type="presParOf" srcId="{D7BE376E-B750-44A4-A1AC-A62F414570AC}" destId="{B8520EE0-5387-45F7-B812-72ED6AE08E6D}" srcOrd="2" destOrd="0" presId="urn:microsoft.com/office/officeart/2005/8/layout/vList2"/>
    <dgm:cxn modelId="{07E016E4-560F-4894-93A0-0961CBDC3F2D}" type="presParOf" srcId="{D7BE376E-B750-44A4-A1AC-A62F414570AC}" destId="{EF5C8457-BD69-42CD-BE8A-1D296DDA6A14}" srcOrd="3" destOrd="0" presId="urn:microsoft.com/office/officeart/2005/8/layout/vList2"/>
    <dgm:cxn modelId="{E34CBBBA-2CC6-4EF1-B179-FDDE61EF514F}" type="presParOf" srcId="{D7BE376E-B750-44A4-A1AC-A62F414570AC}" destId="{40D5E7FB-D38D-486C-BA1F-4A19EE41BB18}" srcOrd="4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F10C8-2165-4019-A7B8-A7DBE5E7B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3DA4B-75C3-4AA0-B76C-81E8BF3640B6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49% of the domestic LPG customer base.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Record 69 </a:t>
          </a:r>
          <a:r>
            <a:rPr lang="en-US" sz="2000" b="1" dirty="0" err="1" smtClean="0"/>
            <a:t>lakh</a:t>
          </a:r>
          <a:r>
            <a:rPr lang="en-US" sz="2000" b="1" dirty="0" smtClean="0"/>
            <a:t> new LPG connections in 2012-13</a:t>
          </a:r>
          <a:endParaRPr lang="en-US" sz="2000" b="1" dirty="0"/>
        </a:p>
      </dgm:t>
    </dgm:pt>
    <dgm:pt modelId="{6D5E54FF-CADC-4B4A-972E-DC34F54492D7}" type="parTrans" cxnId="{D46239A6-4938-4E99-8333-83A287E5858C}">
      <dgm:prSet/>
      <dgm:spPr/>
      <dgm:t>
        <a:bodyPr/>
        <a:lstStyle/>
        <a:p>
          <a:endParaRPr lang="en-US" sz="2000"/>
        </a:p>
      </dgm:t>
    </dgm:pt>
    <dgm:pt modelId="{B5DE6278-64AE-4A28-9E81-81C928D0205D}" type="sibTrans" cxnId="{D46239A6-4938-4E99-8333-83A287E5858C}">
      <dgm:prSet/>
      <dgm:spPr/>
      <dgm:t>
        <a:bodyPr/>
        <a:lstStyle/>
        <a:p>
          <a:endParaRPr lang="en-US" sz="2000"/>
        </a:p>
      </dgm:t>
    </dgm:pt>
    <dgm:pt modelId="{9DFDD83E-8378-49D0-B2AC-836062564AE5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Commissioned Integrated Crude oil Handling Facilities at </a:t>
          </a:r>
          <a:r>
            <a:rPr lang="en-US" sz="2000" b="1" dirty="0" err="1" smtClean="0"/>
            <a:t>Paradip</a:t>
          </a:r>
          <a:endParaRPr lang="en-US" sz="2000" b="1" dirty="0"/>
        </a:p>
      </dgm:t>
    </dgm:pt>
    <dgm:pt modelId="{4A0E32F8-0762-4FEE-B723-19F6E52795B2}" type="sib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926058B2-1C03-4657-BB24-FF5AF1221A2D}" type="parTrans" cxnId="{F91AC97B-BC37-42C6-8D1F-53B30B1FCC08}">
      <dgm:prSet/>
      <dgm:spPr/>
      <dgm:t>
        <a:bodyPr/>
        <a:lstStyle/>
        <a:p>
          <a:endParaRPr lang="en-US" sz="2000" b="1"/>
        </a:p>
      </dgm:t>
    </dgm:pt>
    <dgm:pt modelId="{D7BE376E-B750-44A4-A1AC-A62F414570AC}" type="pres">
      <dgm:prSet presAssocID="{FD6F10C8-2165-4019-A7B8-A7DBE5E7BB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DA53E-B3A3-477B-8662-1BF4DF909BD1}" type="pres">
      <dgm:prSet presAssocID="{08C3DA4B-75C3-4AA0-B76C-81E8BF3640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D07FF-C143-41ED-BDE0-EA0B99AB7D48}" type="pres">
      <dgm:prSet presAssocID="{B5DE6278-64AE-4A28-9E81-81C928D0205D}" presName="spacer" presStyleCnt="0"/>
      <dgm:spPr/>
    </dgm:pt>
    <dgm:pt modelId="{B8520EE0-5387-45F7-B812-72ED6AE08E6D}" type="pres">
      <dgm:prSet presAssocID="{9DFDD83E-8378-49D0-B2AC-836062564A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262EE-777A-48A2-A5ED-A974D31A15AC}" type="presOf" srcId="{08C3DA4B-75C3-4AA0-B76C-81E8BF3640B6}" destId="{C33DA53E-B3A3-477B-8662-1BF4DF909BD1}" srcOrd="0" destOrd="0" presId="urn:microsoft.com/office/officeart/2005/8/layout/vList2"/>
    <dgm:cxn modelId="{F91AC97B-BC37-42C6-8D1F-53B30B1FCC08}" srcId="{FD6F10C8-2165-4019-A7B8-A7DBE5E7BB53}" destId="{9DFDD83E-8378-49D0-B2AC-836062564AE5}" srcOrd="1" destOrd="0" parTransId="{926058B2-1C03-4657-BB24-FF5AF1221A2D}" sibTransId="{4A0E32F8-0762-4FEE-B723-19F6E52795B2}"/>
    <dgm:cxn modelId="{8AC6ACDB-4F63-4139-BA2C-463EC8F19B2C}" type="presOf" srcId="{FD6F10C8-2165-4019-A7B8-A7DBE5E7BB53}" destId="{D7BE376E-B750-44A4-A1AC-A62F414570AC}" srcOrd="0" destOrd="0" presId="urn:microsoft.com/office/officeart/2005/8/layout/vList2"/>
    <dgm:cxn modelId="{C9780BD2-2AC2-4C79-B2A2-CD026F6A5AA5}" type="presOf" srcId="{9DFDD83E-8378-49D0-B2AC-836062564AE5}" destId="{B8520EE0-5387-45F7-B812-72ED6AE08E6D}" srcOrd="0" destOrd="0" presId="urn:microsoft.com/office/officeart/2005/8/layout/vList2"/>
    <dgm:cxn modelId="{D46239A6-4938-4E99-8333-83A287E5858C}" srcId="{FD6F10C8-2165-4019-A7B8-A7DBE5E7BB53}" destId="{08C3DA4B-75C3-4AA0-B76C-81E8BF3640B6}" srcOrd="0" destOrd="0" parTransId="{6D5E54FF-CADC-4B4A-972E-DC34F54492D7}" sibTransId="{B5DE6278-64AE-4A28-9E81-81C928D0205D}"/>
    <dgm:cxn modelId="{4C7F94FD-AFF7-4D2F-A65A-82F56F298EBD}" type="presParOf" srcId="{D7BE376E-B750-44A4-A1AC-A62F414570AC}" destId="{C33DA53E-B3A3-477B-8662-1BF4DF909BD1}" srcOrd="0" destOrd="0" presId="urn:microsoft.com/office/officeart/2005/8/layout/vList2"/>
    <dgm:cxn modelId="{2C0D2682-329E-4D6A-BA62-61D32764D3D9}" type="presParOf" srcId="{D7BE376E-B750-44A4-A1AC-A62F414570AC}" destId="{53BD07FF-C143-41ED-BDE0-EA0B99AB7D48}" srcOrd="1" destOrd="0" presId="urn:microsoft.com/office/officeart/2005/8/layout/vList2"/>
    <dgm:cxn modelId="{06C47BB3-9A89-44CC-AB80-40B7FE33FAF9}" type="presParOf" srcId="{D7BE376E-B750-44A4-A1AC-A62F414570AC}" destId="{B8520EE0-5387-45F7-B812-72ED6AE08E6D}" srcOrd="2" destOrd="0" presId="urn:microsoft.com/office/officeart/2005/8/layout/vList2"/>
  </dgm:cxnLst>
  <dgm:bg>
    <a:gradFill flip="none" rotWithShape="1">
      <a:gsLst>
        <a:gs pos="1770">
          <a:schemeClr val="accent3">
            <a:lumMod val="40000"/>
            <a:lumOff val="60000"/>
          </a:schemeClr>
        </a:gs>
        <a:gs pos="70000">
          <a:schemeClr val="accent1">
            <a:lumMod val="75000"/>
          </a:schemeClr>
        </a:gs>
        <a:gs pos="34000">
          <a:schemeClr val="accent2">
            <a:lumMod val="7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6D024-8B73-4877-9DB5-5728A4B3C33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9E355-AA12-46E3-A319-A6E254005CF8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IndianOil Mauritius Ltd. </a:t>
          </a:r>
        </a:p>
      </dgm:t>
    </dgm:pt>
    <dgm:pt modelId="{A7A4D7F0-638E-4912-84D4-620AFFF9BD1E}" type="parTrans" cxnId="{5F9BB55D-216F-4C1F-8FF2-5F2B34935FBB}">
      <dgm:prSet/>
      <dgm:spPr/>
      <dgm:t>
        <a:bodyPr/>
        <a:lstStyle/>
        <a:p>
          <a:endParaRPr lang="en-US"/>
        </a:p>
      </dgm:t>
    </dgm:pt>
    <dgm:pt modelId="{DABB450B-DC32-4696-96BF-177384D340FA}" type="sibTrans" cxnId="{5F9BB55D-216F-4C1F-8FF2-5F2B34935FBB}">
      <dgm:prSet/>
      <dgm:spPr/>
      <dgm:t>
        <a:bodyPr/>
        <a:lstStyle/>
        <a:p>
          <a:endParaRPr lang="en-US"/>
        </a:p>
      </dgm:t>
    </dgm:pt>
    <dgm:pt modelId="{CCAEEEDB-E46F-48C8-8E2F-C2E68BB741DA}">
      <dgm:prSet phldrT="[Text]" custT="1"/>
      <dgm:spPr>
        <a:solidFill>
          <a:schemeClr val="bg1">
            <a:lumMod val="6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Calibri" pitchFamily="34" charset="0"/>
            </a:rPr>
            <a:t>Lanka IOC Ltd.</a:t>
          </a:r>
        </a:p>
      </dgm:t>
    </dgm:pt>
    <dgm:pt modelId="{3F33E944-D22C-4AE4-9111-5C735525D961}" type="parTrans" cxnId="{F4BB1E32-F4F1-452C-A367-5EE4A5D38C80}">
      <dgm:prSet/>
      <dgm:spPr/>
      <dgm:t>
        <a:bodyPr/>
        <a:lstStyle/>
        <a:p>
          <a:endParaRPr lang="en-US"/>
        </a:p>
      </dgm:t>
    </dgm:pt>
    <dgm:pt modelId="{6FDA7384-34DE-4E36-93F6-80C302373860}" type="sibTrans" cxnId="{F4BB1E32-F4F1-452C-A367-5EE4A5D38C80}">
      <dgm:prSet/>
      <dgm:spPr/>
      <dgm:t>
        <a:bodyPr/>
        <a:lstStyle/>
        <a:p>
          <a:endParaRPr lang="en-US"/>
        </a:p>
      </dgm:t>
    </dgm:pt>
    <dgm:pt modelId="{F07925A4-8CE4-4EFE-A8C4-E8269F0FD84D}">
      <dgm:prSet phldrT="[Text]" custT="1"/>
      <dgm:spPr>
        <a:solidFill>
          <a:schemeClr val="bg1">
            <a:lumMod val="95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latin typeface="+mj-lt"/>
            </a:rPr>
            <a:t>Storage, terminaling &amp; retail</a:t>
          </a:r>
        </a:p>
      </dgm:t>
    </dgm:pt>
    <dgm:pt modelId="{CA25425A-409F-4C2D-878E-B756DCB91302}" type="parTrans" cxnId="{1BC49E56-3D42-481C-B0B5-3E51303C54DB}">
      <dgm:prSet/>
      <dgm:spPr/>
      <dgm:t>
        <a:bodyPr/>
        <a:lstStyle/>
        <a:p>
          <a:endParaRPr lang="en-US"/>
        </a:p>
      </dgm:t>
    </dgm:pt>
    <dgm:pt modelId="{8D2EDC3D-9040-454A-829E-8FEF5DEBC7E1}" type="sibTrans" cxnId="{1BC49E56-3D42-481C-B0B5-3E51303C54DB}">
      <dgm:prSet/>
      <dgm:spPr/>
      <dgm:t>
        <a:bodyPr/>
        <a:lstStyle/>
        <a:p>
          <a:endParaRPr lang="en-US"/>
        </a:p>
      </dgm:t>
    </dgm:pt>
    <dgm:pt modelId="{894C7F64-3D35-42B6-929D-7431A7C7A145}">
      <dgm:prSet phldrT="[Text]" custT="1"/>
      <dgm:spPr>
        <a:solidFill>
          <a:schemeClr val="bg1">
            <a:lumMod val="95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latin typeface="+mj-lt"/>
            </a:rPr>
            <a:t>157 retail outlets</a:t>
          </a:r>
        </a:p>
      </dgm:t>
    </dgm:pt>
    <dgm:pt modelId="{9FAA18E7-5046-43B4-90B8-A72BED6DCCB9}" type="parTrans" cxnId="{F362CC5D-1F33-4631-AAC5-5626CFA05850}">
      <dgm:prSet/>
      <dgm:spPr/>
      <dgm:t>
        <a:bodyPr/>
        <a:lstStyle/>
        <a:p>
          <a:endParaRPr lang="en-US"/>
        </a:p>
      </dgm:t>
    </dgm:pt>
    <dgm:pt modelId="{8B4C7862-BAA6-42CD-960D-C3F1B30A9DC9}" type="sibTrans" cxnId="{F362CC5D-1F33-4631-AAC5-5626CFA05850}">
      <dgm:prSet/>
      <dgm:spPr/>
      <dgm:t>
        <a:bodyPr/>
        <a:lstStyle/>
        <a:p>
          <a:endParaRPr lang="en-US"/>
        </a:p>
      </dgm:t>
    </dgm:pt>
    <dgm:pt modelId="{A529299D-EC7A-4F65-AC2F-6D6058CE27C1}">
      <dgm:prSet phldrT="[Text]" custT="1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+mj-lt"/>
            </a:rPr>
            <a:t>Aviation, terminaling &amp; retail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4265E1C6-AA64-4DE3-9550-F59382053420}" type="parTrans" cxnId="{F2A000E0-381D-4808-8519-118379986380}">
      <dgm:prSet/>
      <dgm:spPr/>
      <dgm:t>
        <a:bodyPr/>
        <a:lstStyle/>
        <a:p>
          <a:endParaRPr lang="en-US"/>
        </a:p>
      </dgm:t>
    </dgm:pt>
    <dgm:pt modelId="{C9FFC80D-6551-45A0-8779-7B783CDC07E5}" type="sibTrans" cxnId="{F2A000E0-381D-4808-8519-118379986380}">
      <dgm:prSet/>
      <dgm:spPr/>
      <dgm:t>
        <a:bodyPr/>
        <a:lstStyle/>
        <a:p>
          <a:endParaRPr lang="en-US"/>
        </a:p>
      </dgm:t>
    </dgm:pt>
    <dgm:pt modelId="{582579F4-5BAD-4135-B7A2-C22EF1C1BAB1}">
      <dgm:prSet phldrT="[Text]" custT="1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+mj-lt"/>
            </a:rPr>
            <a:t>24,000 MT storage terminal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F898FB44-2F95-4A86-A587-004ED0FB7406}" type="parTrans" cxnId="{3AC19439-8605-49EE-BF13-97D9D1805F1B}">
      <dgm:prSet/>
      <dgm:spPr/>
      <dgm:t>
        <a:bodyPr/>
        <a:lstStyle/>
        <a:p>
          <a:endParaRPr lang="en-US"/>
        </a:p>
      </dgm:t>
    </dgm:pt>
    <dgm:pt modelId="{0CC463BA-78BA-42B2-86BD-FA4EBC3B52FC}" type="sibTrans" cxnId="{3AC19439-8605-49EE-BF13-97D9D1805F1B}">
      <dgm:prSet/>
      <dgm:spPr/>
      <dgm:t>
        <a:bodyPr/>
        <a:lstStyle/>
        <a:p>
          <a:endParaRPr lang="en-US"/>
        </a:p>
      </dgm:t>
    </dgm:pt>
    <dgm:pt modelId="{A0852E1F-4F77-4D81-A69D-C57CFD3B3A7F}">
      <dgm:prSet phldrT="[Text]" custT="1"/>
      <dgm:spPr>
        <a:solidFill>
          <a:schemeClr val="accent6">
            <a:lumMod val="20000"/>
            <a:lumOff val="80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+mj-lt"/>
            </a:rPr>
            <a:t>18 retail outlets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32970D85-D5A4-4646-9131-53E56FE036F0}" type="parTrans" cxnId="{B0D6C937-5EDF-4AFF-B1C5-A94E085B8844}">
      <dgm:prSet/>
      <dgm:spPr/>
      <dgm:t>
        <a:bodyPr/>
        <a:lstStyle/>
        <a:p>
          <a:endParaRPr lang="en-US"/>
        </a:p>
      </dgm:t>
    </dgm:pt>
    <dgm:pt modelId="{0063900D-58E1-4280-9911-C492169F9DC8}" type="sibTrans" cxnId="{B0D6C937-5EDF-4AFF-B1C5-A94E085B8844}">
      <dgm:prSet/>
      <dgm:spPr/>
      <dgm:t>
        <a:bodyPr/>
        <a:lstStyle/>
        <a:p>
          <a:endParaRPr lang="en-US"/>
        </a:p>
      </dgm:t>
    </dgm:pt>
    <dgm:pt modelId="{2A51DED6-1D3A-4E84-B28B-48E6EB6C5A56}">
      <dgm:prSet phldrT="[Text]" custT="1"/>
      <dgm:spPr>
        <a:solidFill>
          <a:schemeClr val="bg1">
            <a:lumMod val="95000"/>
            <a:alpha val="89804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pPr>
            <a:lnSpc>
              <a:spcPct val="100000"/>
            </a:lnSpc>
          </a:pPr>
          <a:r>
            <a:rPr lang="en-US" sz="1600" b="1" dirty="0" smtClean="0">
              <a:latin typeface="+mj-lt"/>
            </a:rPr>
            <a:t>Bunkering, lube blending &amp; marketing, bitumen</a:t>
          </a:r>
        </a:p>
      </dgm:t>
    </dgm:pt>
    <dgm:pt modelId="{8F82C6BD-B66A-4C77-97AC-E230D7F04A2C}" type="parTrans" cxnId="{62F89581-EA95-4F93-96EF-D147B41094AE}">
      <dgm:prSet/>
      <dgm:spPr/>
    </dgm:pt>
    <dgm:pt modelId="{5476569B-8584-4C8E-8F80-4F0C8E084E67}" type="sibTrans" cxnId="{62F89581-EA95-4F93-96EF-D147B41094AE}">
      <dgm:prSet/>
      <dgm:spPr/>
    </dgm:pt>
    <dgm:pt modelId="{C536F82D-3E6D-424E-9F79-1201220DA32F}" type="pres">
      <dgm:prSet presAssocID="{B3C6D024-8B73-4877-9DB5-5728A4B3C3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77B62D-7085-4F66-9E97-DB248D0F27AA}" type="pres">
      <dgm:prSet presAssocID="{8589E355-AA12-46E3-A319-A6E254005CF8}" presName="linNode" presStyleCnt="0"/>
      <dgm:spPr/>
    </dgm:pt>
    <dgm:pt modelId="{97C03403-6B35-4F12-A7B2-09B12FD11639}" type="pres">
      <dgm:prSet presAssocID="{8589E355-AA12-46E3-A319-A6E254005CF8}" presName="parentShp" presStyleLbl="node1" presStyleIdx="0" presStyleCnt="2" custScaleX="7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4FB5-D460-488C-99E7-972626876BF9}" type="pres">
      <dgm:prSet presAssocID="{8589E355-AA12-46E3-A319-A6E254005CF8}" presName="childShp" presStyleLbl="bgAccFollowNode1" presStyleIdx="0" presStyleCnt="2" custScaleX="11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FD7EB-72A4-40BA-9B0F-B31C090CE228}" type="pres">
      <dgm:prSet presAssocID="{DABB450B-DC32-4696-96BF-177384D340FA}" presName="spacing" presStyleCnt="0"/>
      <dgm:spPr/>
    </dgm:pt>
    <dgm:pt modelId="{9C25330F-32E4-45E0-B890-EAE07AFEFA0F}" type="pres">
      <dgm:prSet presAssocID="{CCAEEEDB-E46F-48C8-8E2F-C2E68BB741DA}" presName="linNode" presStyleCnt="0"/>
      <dgm:spPr/>
    </dgm:pt>
    <dgm:pt modelId="{E8FE98F5-1686-4FC2-9C7A-F173B91FFD63}" type="pres">
      <dgm:prSet presAssocID="{CCAEEEDB-E46F-48C8-8E2F-C2E68BB741DA}" presName="parentShp" presStyleLbl="node1" presStyleIdx="1" presStyleCnt="2" custScaleX="76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34EA-9194-4C56-893D-F51B1ED3A142}" type="pres">
      <dgm:prSet presAssocID="{CCAEEEDB-E46F-48C8-8E2F-C2E68BB741DA}" presName="childShp" presStyleLbl="bgAccFollowNode1" presStyleIdx="1" presStyleCnt="2" custScaleX="115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89581-EA95-4F93-96EF-D147B41094AE}" srcId="{CCAEEEDB-E46F-48C8-8E2F-C2E68BB741DA}" destId="{2A51DED6-1D3A-4E84-B28B-48E6EB6C5A56}" srcOrd="2" destOrd="0" parTransId="{8F82C6BD-B66A-4C77-97AC-E230D7F04A2C}" sibTransId="{5476569B-8584-4C8E-8F80-4F0C8E084E67}"/>
    <dgm:cxn modelId="{2E543CC3-26D9-4B61-A14B-C4763A0A40D9}" type="presOf" srcId="{582579F4-5BAD-4135-B7A2-C22EF1C1BAB1}" destId="{72104FB5-D460-488C-99E7-972626876BF9}" srcOrd="0" destOrd="1" presId="urn:microsoft.com/office/officeart/2005/8/layout/vList6"/>
    <dgm:cxn modelId="{E55AA39F-22C5-413A-862A-DB7005450A61}" type="presOf" srcId="{8589E355-AA12-46E3-A319-A6E254005CF8}" destId="{97C03403-6B35-4F12-A7B2-09B12FD11639}" srcOrd="0" destOrd="0" presId="urn:microsoft.com/office/officeart/2005/8/layout/vList6"/>
    <dgm:cxn modelId="{F362CC5D-1F33-4631-AAC5-5626CFA05850}" srcId="{CCAEEEDB-E46F-48C8-8E2F-C2E68BB741DA}" destId="{894C7F64-3D35-42B6-929D-7431A7C7A145}" srcOrd="1" destOrd="0" parTransId="{9FAA18E7-5046-43B4-90B8-A72BED6DCCB9}" sibTransId="{8B4C7862-BAA6-42CD-960D-C3F1B30A9DC9}"/>
    <dgm:cxn modelId="{3AC19439-8605-49EE-BF13-97D9D1805F1B}" srcId="{8589E355-AA12-46E3-A319-A6E254005CF8}" destId="{582579F4-5BAD-4135-B7A2-C22EF1C1BAB1}" srcOrd="1" destOrd="0" parTransId="{F898FB44-2F95-4A86-A587-004ED0FB7406}" sibTransId="{0CC463BA-78BA-42B2-86BD-FA4EBC3B52FC}"/>
    <dgm:cxn modelId="{F2A000E0-381D-4808-8519-118379986380}" srcId="{8589E355-AA12-46E3-A319-A6E254005CF8}" destId="{A529299D-EC7A-4F65-AC2F-6D6058CE27C1}" srcOrd="0" destOrd="0" parTransId="{4265E1C6-AA64-4DE3-9550-F59382053420}" sibTransId="{C9FFC80D-6551-45A0-8779-7B783CDC07E5}"/>
    <dgm:cxn modelId="{1DC34CD5-2326-486A-87FB-A4AF3E49656F}" type="presOf" srcId="{F07925A4-8CE4-4EFE-A8C4-E8269F0FD84D}" destId="{7E4B34EA-9194-4C56-893D-F51B1ED3A142}" srcOrd="0" destOrd="0" presId="urn:microsoft.com/office/officeart/2005/8/layout/vList6"/>
    <dgm:cxn modelId="{9A8FAF5B-801C-4EDD-8A8F-13CDCF5D5FE1}" type="presOf" srcId="{B3C6D024-8B73-4877-9DB5-5728A4B3C33D}" destId="{C536F82D-3E6D-424E-9F79-1201220DA32F}" srcOrd="0" destOrd="0" presId="urn:microsoft.com/office/officeart/2005/8/layout/vList6"/>
    <dgm:cxn modelId="{EBD15205-D8F9-42E1-AE21-946A80D7F0A8}" type="presOf" srcId="{A0852E1F-4F77-4D81-A69D-C57CFD3B3A7F}" destId="{72104FB5-D460-488C-99E7-972626876BF9}" srcOrd="0" destOrd="2" presId="urn:microsoft.com/office/officeart/2005/8/layout/vList6"/>
    <dgm:cxn modelId="{752CFDA3-25AD-4E80-B446-86D731667EC7}" type="presOf" srcId="{894C7F64-3D35-42B6-929D-7431A7C7A145}" destId="{7E4B34EA-9194-4C56-893D-F51B1ED3A142}" srcOrd="0" destOrd="1" presId="urn:microsoft.com/office/officeart/2005/8/layout/vList6"/>
    <dgm:cxn modelId="{F4BB1E32-F4F1-452C-A367-5EE4A5D38C80}" srcId="{B3C6D024-8B73-4877-9DB5-5728A4B3C33D}" destId="{CCAEEEDB-E46F-48C8-8E2F-C2E68BB741DA}" srcOrd="1" destOrd="0" parTransId="{3F33E944-D22C-4AE4-9111-5C735525D961}" sibTransId="{6FDA7384-34DE-4E36-93F6-80C302373860}"/>
    <dgm:cxn modelId="{38E398D6-83D8-4D05-9CB0-31386CF15516}" type="presOf" srcId="{A529299D-EC7A-4F65-AC2F-6D6058CE27C1}" destId="{72104FB5-D460-488C-99E7-972626876BF9}" srcOrd="0" destOrd="0" presId="urn:microsoft.com/office/officeart/2005/8/layout/vList6"/>
    <dgm:cxn modelId="{1BC49E56-3D42-481C-B0B5-3E51303C54DB}" srcId="{CCAEEEDB-E46F-48C8-8E2F-C2E68BB741DA}" destId="{F07925A4-8CE4-4EFE-A8C4-E8269F0FD84D}" srcOrd="0" destOrd="0" parTransId="{CA25425A-409F-4C2D-878E-B756DCB91302}" sibTransId="{8D2EDC3D-9040-454A-829E-8FEF5DEBC7E1}"/>
    <dgm:cxn modelId="{49B39A71-D066-40B7-95D3-9B7CF8DF3C48}" type="presOf" srcId="{CCAEEEDB-E46F-48C8-8E2F-C2E68BB741DA}" destId="{E8FE98F5-1686-4FC2-9C7A-F173B91FFD63}" srcOrd="0" destOrd="0" presId="urn:microsoft.com/office/officeart/2005/8/layout/vList6"/>
    <dgm:cxn modelId="{D1B8BD6E-036E-4D62-AA9B-6012F47174BC}" type="presOf" srcId="{2A51DED6-1D3A-4E84-B28B-48E6EB6C5A56}" destId="{7E4B34EA-9194-4C56-893D-F51B1ED3A142}" srcOrd="0" destOrd="2" presId="urn:microsoft.com/office/officeart/2005/8/layout/vList6"/>
    <dgm:cxn modelId="{5F9BB55D-216F-4C1F-8FF2-5F2B34935FBB}" srcId="{B3C6D024-8B73-4877-9DB5-5728A4B3C33D}" destId="{8589E355-AA12-46E3-A319-A6E254005CF8}" srcOrd="0" destOrd="0" parTransId="{A7A4D7F0-638E-4912-84D4-620AFFF9BD1E}" sibTransId="{DABB450B-DC32-4696-96BF-177384D340FA}"/>
    <dgm:cxn modelId="{B0D6C937-5EDF-4AFF-B1C5-A94E085B8844}" srcId="{8589E355-AA12-46E3-A319-A6E254005CF8}" destId="{A0852E1F-4F77-4D81-A69D-C57CFD3B3A7F}" srcOrd="2" destOrd="0" parTransId="{32970D85-D5A4-4646-9131-53E56FE036F0}" sibTransId="{0063900D-58E1-4280-9911-C492169F9DC8}"/>
    <dgm:cxn modelId="{03E2C4B8-0455-4160-B72F-21F49480BB93}" type="presParOf" srcId="{C536F82D-3E6D-424E-9F79-1201220DA32F}" destId="{B177B62D-7085-4F66-9E97-DB248D0F27AA}" srcOrd="0" destOrd="0" presId="urn:microsoft.com/office/officeart/2005/8/layout/vList6"/>
    <dgm:cxn modelId="{C5D4D9CC-144B-44B5-A095-C28F8653D378}" type="presParOf" srcId="{B177B62D-7085-4F66-9E97-DB248D0F27AA}" destId="{97C03403-6B35-4F12-A7B2-09B12FD11639}" srcOrd="0" destOrd="0" presId="urn:microsoft.com/office/officeart/2005/8/layout/vList6"/>
    <dgm:cxn modelId="{6995ED99-5EFB-4D49-8C62-92414D3769E5}" type="presParOf" srcId="{B177B62D-7085-4F66-9E97-DB248D0F27AA}" destId="{72104FB5-D460-488C-99E7-972626876BF9}" srcOrd="1" destOrd="0" presId="urn:microsoft.com/office/officeart/2005/8/layout/vList6"/>
    <dgm:cxn modelId="{E930DE4C-6EA3-4160-BE1F-F7D8B6BB3B51}" type="presParOf" srcId="{C536F82D-3E6D-424E-9F79-1201220DA32F}" destId="{6B4FD7EB-72A4-40BA-9B0F-B31C090CE228}" srcOrd="1" destOrd="0" presId="urn:microsoft.com/office/officeart/2005/8/layout/vList6"/>
    <dgm:cxn modelId="{28F5D799-E910-44CD-8B6D-86F094AB060A}" type="presParOf" srcId="{C536F82D-3E6D-424E-9F79-1201220DA32F}" destId="{9C25330F-32E4-45E0-B890-EAE07AFEFA0F}" srcOrd="2" destOrd="0" presId="urn:microsoft.com/office/officeart/2005/8/layout/vList6"/>
    <dgm:cxn modelId="{588F5C2F-DCDE-495E-8007-3A174971CE8A}" type="presParOf" srcId="{9C25330F-32E4-45E0-B890-EAE07AFEFA0F}" destId="{E8FE98F5-1686-4FC2-9C7A-F173B91FFD63}" srcOrd="0" destOrd="0" presId="urn:microsoft.com/office/officeart/2005/8/layout/vList6"/>
    <dgm:cxn modelId="{68836DB7-9F19-4665-8222-F7568A63D902}" type="presParOf" srcId="{9C25330F-32E4-45E0-B890-EAE07AFEFA0F}" destId="{7E4B34EA-9194-4C56-893D-F51B1ED3A14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B9F7A-3330-4818-951A-B6CC6DF43421}">
      <dsp:nvSpPr>
        <dsp:cNvPr id="0" name=""/>
        <dsp:cNvSpPr/>
      </dsp:nvSpPr>
      <dsp:spPr>
        <a:xfrm>
          <a:off x="0" y="0"/>
          <a:ext cx="6160770" cy="850392"/>
        </a:xfrm>
        <a:prstGeom prst="roundRect">
          <a:avLst>
            <a:gd name="adj" fmla="val 10000"/>
          </a:avLst>
        </a:prstGeom>
        <a:solidFill>
          <a:srgbClr val="FB9705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190500"/>
          <a:bevelB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Industry synopsis…</a:t>
          </a:r>
        </a:p>
      </dsp:txBody>
      <dsp:txXfrm>
        <a:off x="0" y="0"/>
        <a:ext cx="5193449" cy="850392"/>
      </dsp:txXfrm>
    </dsp:sp>
    <dsp:sp modelId="{02D51624-57C3-4300-9FBB-1E16187F56BA}">
      <dsp:nvSpPr>
        <dsp:cNvPr id="0" name=""/>
        <dsp:cNvSpPr/>
      </dsp:nvSpPr>
      <dsp:spPr>
        <a:xfrm>
          <a:off x="460057" y="968502"/>
          <a:ext cx="6160770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At the core of IndianOil…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460057" y="968502"/>
        <a:ext cx="5147957" cy="850392"/>
      </dsp:txXfrm>
    </dsp:sp>
    <dsp:sp modelId="{33CB0078-87CA-4666-941C-E4A05E43D72D}">
      <dsp:nvSpPr>
        <dsp:cNvPr id="0" name=""/>
        <dsp:cNvSpPr/>
      </dsp:nvSpPr>
      <dsp:spPr>
        <a:xfrm>
          <a:off x="920114" y="1937003"/>
          <a:ext cx="6160770" cy="850392"/>
        </a:xfrm>
        <a:prstGeom prst="roundRect">
          <a:avLst>
            <a:gd name="adj" fmla="val 10000"/>
          </a:avLst>
        </a:prstGeom>
        <a:solidFill>
          <a:srgbClr val="9954C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The year that was…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920114" y="1937003"/>
        <a:ext cx="5147957" cy="850391"/>
      </dsp:txXfrm>
    </dsp:sp>
    <dsp:sp modelId="{F738A0C0-4B28-4BDE-BF8C-811FA3308DDA}">
      <dsp:nvSpPr>
        <dsp:cNvPr id="0" name=""/>
        <dsp:cNvSpPr/>
      </dsp:nvSpPr>
      <dsp:spPr>
        <a:xfrm>
          <a:off x="1380172" y="2905505"/>
          <a:ext cx="6160770" cy="850392"/>
        </a:xfrm>
        <a:prstGeom prst="roundRect">
          <a:avLst>
            <a:gd name="adj" fmla="val 10000"/>
          </a:avLst>
        </a:prstGeom>
        <a:solidFill>
          <a:srgbClr val="00B05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Performance at a glance…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1380172" y="2905505"/>
        <a:ext cx="5147957" cy="850392"/>
      </dsp:txXfrm>
    </dsp:sp>
    <dsp:sp modelId="{2E574D5F-EFD5-4659-9DE7-57941DD4E67D}">
      <dsp:nvSpPr>
        <dsp:cNvPr id="0" name=""/>
        <dsp:cNvSpPr/>
      </dsp:nvSpPr>
      <dsp:spPr>
        <a:xfrm>
          <a:off x="1840229" y="3874007"/>
          <a:ext cx="6160770" cy="850392"/>
        </a:xfrm>
        <a:prstGeom prst="roundRect">
          <a:avLst>
            <a:gd name="adj" fmla="val 10000"/>
          </a:avLst>
        </a:prstGeom>
        <a:solidFill>
          <a:srgbClr val="FFFF00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 h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Open forum…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1840229" y="3874007"/>
        <a:ext cx="5147957" cy="850392"/>
      </dsp:txXfrm>
    </dsp:sp>
    <dsp:sp modelId="{B1D0F367-51A2-4F6C-8806-FF6B34FC37D1}">
      <dsp:nvSpPr>
        <dsp:cNvPr id="0" name=""/>
        <dsp:cNvSpPr/>
      </dsp:nvSpPr>
      <dsp:spPr>
        <a:xfrm>
          <a:off x="5608015" y="621258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8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08015" y="621258"/>
        <a:ext cx="552754" cy="552754"/>
      </dsp:txXfrm>
    </dsp:sp>
    <dsp:sp modelId="{4CD43510-D7C1-4692-B3B7-FEE1AF48465F}">
      <dsp:nvSpPr>
        <dsp:cNvPr id="0" name=""/>
        <dsp:cNvSpPr/>
      </dsp:nvSpPr>
      <dsp:spPr>
        <a:xfrm>
          <a:off x="6068072" y="158976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8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68072" y="1589760"/>
        <a:ext cx="552754" cy="552754"/>
      </dsp:txXfrm>
    </dsp:sp>
    <dsp:sp modelId="{4D543D97-0CC3-41DD-91FB-F700CC93E83F}">
      <dsp:nvSpPr>
        <dsp:cNvPr id="0" name=""/>
        <dsp:cNvSpPr/>
      </dsp:nvSpPr>
      <dsp:spPr>
        <a:xfrm>
          <a:off x="6528130" y="2544089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8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528130" y="2544089"/>
        <a:ext cx="552754" cy="552754"/>
      </dsp:txXfrm>
    </dsp:sp>
    <dsp:sp modelId="{7C269C61-4D8D-41E1-8CD3-81E421AF9477}">
      <dsp:nvSpPr>
        <dsp:cNvPr id="0" name=""/>
        <dsp:cNvSpPr/>
      </dsp:nvSpPr>
      <dsp:spPr>
        <a:xfrm>
          <a:off x="6988187" y="352204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85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988187" y="3522040"/>
        <a:ext cx="552754" cy="5527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20EE0-5387-45F7-B812-72ED6AE08E6D}">
      <dsp:nvSpPr>
        <dsp:cNvPr id="0" name=""/>
        <dsp:cNvSpPr/>
      </dsp:nvSpPr>
      <dsp:spPr>
        <a:xfrm>
          <a:off x="0" y="208"/>
          <a:ext cx="5029199" cy="110702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Nation’s largest refiner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65.7 MMTPA capacity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30.5% of domestic refining capacity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0" y="208"/>
        <a:ext cx="5029199" cy="1107021"/>
      </dsp:txXfrm>
    </dsp:sp>
    <dsp:sp modelId="{5B73CDDB-9A07-4436-BD2F-E7A4DC56341F}">
      <dsp:nvSpPr>
        <dsp:cNvPr id="0" name=""/>
        <dsp:cNvSpPr/>
      </dsp:nvSpPr>
      <dsp:spPr>
        <a:xfrm>
          <a:off x="0" y="1117551"/>
          <a:ext cx="5029199" cy="110702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Country-wide network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Over 11,000 KM crude oil, products &amp; natural gas pipelines </a:t>
          </a:r>
          <a:endParaRPr lang="en-US" sz="2000" b="1" kern="1200" dirty="0"/>
        </a:p>
      </dsp:txBody>
      <dsp:txXfrm>
        <a:off x="0" y="1117551"/>
        <a:ext cx="5029199" cy="11070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3196A-7731-47D5-94FA-CF1E19CF0C57}">
      <dsp:nvSpPr>
        <dsp:cNvPr id="0" name=""/>
        <dsp:cNvSpPr/>
      </dsp:nvSpPr>
      <dsp:spPr>
        <a:xfrm>
          <a:off x="0" y="713"/>
          <a:ext cx="5105399" cy="12506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Domestic market leader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48.2 % market share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Over 39,400 touch-points</a:t>
          </a:r>
          <a:endParaRPr lang="en-US" sz="2000" b="1" kern="1200" dirty="0"/>
        </a:p>
      </dsp:txBody>
      <dsp:txXfrm>
        <a:off x="0" y="713"/>
        <a:ext cx="5105399" cy="1250666"/>
      </dsp:txXfrm>
    </dsp:sp>
    <dsp:sp modelId="{05A7D7E3-7E21-40A5-98A0-74712A355D9C}">
      <dsp:nvSpPr>
        <dsp:cNvPr id="0" name=""/>
        <dsp:cNvSpPr/>
      </dsp:nvSpPr>
      <dsp:spPr>
        <a:xfrm>
          <a:off x="0" y="1263220"/>
          <a:ext cx="5105399" cy="12506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R&amp;D – among the best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Pioneer in lube &amp; refining technologies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 smtClean="0">
              <a:solidFill>
                <a:schemeClr val="bg1"/>
              </a:solidFill>
            </a:rPr>
            <a:t>* New focus on Alternate and Renewable energy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0" y="1263220"/>
        <a:ext cx="5105399" cy="12506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306A99-B153-467D-8F8E-321C8DD8D1A1}">
      <dsp:nvSpPr>
        <dsp:cNvPr id="0" name=""/>
        <dsp:cNvSpPr/>
      </dsp:nvSpPr>
      <dsp:spPr>
        <a:xfrm>
          <a:off x="0" y="1636"/>
          <a:ext cx="5306290" cy="11597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Exploration &amp; Production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First-ever revenue from equity oil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Discovery in three wells</a:t>
          </a:r>
          <a:endParaRPr lang="en-US" sz="2000" b="1" kern="1200" dirty="0"/>
        </a:p>
      </dsp:txBody>
      <dsp:txXfrm>
        <a:off x="0" y="1636"/>
        <a:ext cx="5306290" cy="1159762"/>
      </dsp:txXfrm>
    </dsp:sp>
    <dsp:sp modelId="{440655DF-CB7C-4D2A-B8E1-A7FB018D9807}">
      <dsp:nvSpPr>
        <dsp:cNvPr id="0" name=""/>
        <dsp:cNvSpPr/>
      </dsp:nvSpPr>
      <dsp:spPr>
        <a:xfrm>
          <a:off x="0" y="1174501"/>
          <a:ext cx="5306290" cy="1159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Sustainable development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 25 MW wind capacity added since last year</a:t>
          </a:r>
        </a:p>
      </dsp:txBody>
      <dsp:txXfrm>
        <a:off x="0" y="1174501"/>
        <a:ext cx="5306290" cy="11597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A5378D-3D23-4A8D-98AE-46B7C2BE2887}">
      <dsp:nvSpPr>
        <dsp:cNvPr id="0" name=""/>
        <dsp:cNvSpPr/>
      </dsp:nvSpPr>
      <dsp:spPr>
        <a:xfrm>
          <a:off x="0" y="1434"/>
          <a:ext cx="5181600" cy="11597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Petrochemicals – moving ahead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chemeClr val="bg1"/>
              </a:solidFill>
            </a:rPr>
            <a:t>* 2</a:t>
          </a:r>
          <a:r>
            <a:rPr lang="en-US" sz="2000" b="1" kern="1200" baseline="30000" dirty="0" smtClean="0">
              <a:solidFill>
                <a:schemeClr val="bg1"/>
              </a:solidFill>
            </a:rPr>
            <a:t>nd</a:t>
          </a:r>
          <a:r>
            <a:rPr lang="en-US" sz="2000" b="1" kern="1200" dirty="0" smtClean="0">
              <a:solidFill>
                <a:schemeClr val="bg1"/>
              </a:solidFill>
            </a:rPr>
            <a:t> largest domestic player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chemeClr val="bg1"/>
              </a:solidFill>
            </a:rPr>
            <a:t>* 2.25 MMTPA capacity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1434"/>
        <a:ext cx="5181600" cy="1159762"/>
      </dsp:txXfrm>
    </dsp:sp>
    <dsp:sp modelId="{9B82B463-FC1E-4346-B3CA-945C4BA78877}">
      <dsp:nvSpPr>
        <dsp:cNvPr id="0" name=""/>
        <dsp:cNvSpPr/>
      </dsp:nvSpPr>
      <dsp:spPr>
        <a:xfrm>
          <a:off x="0" y="1174501"/>
          <a:ext cx="5181600" cy="11597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rgbClr val="FFFF00"/>
              </a:solidFill>
            </a:rPr>
            <a:t>Natural gas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8.2% domestic market share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* Aggressive infrastructure plans</a:t>
          </a:r>
          <a:endParaRPr lang="en-US" sz="2000" b="1" kern="1200" dirty="0"/>
        </a:p>
      </dsp:txBody>
      <dsp:txXfrm>
        <a:off x="0" y="1174501"/>
        <a:ext cx="5181600" cy="11597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DA53E-B3A3-477B-8662-1BF4DF909BD1}">
      <dsp:nvSpPr>
        <dsp:cNvPr id="0" name=""/>
        <dsp:cNvSpPr/>
      </dsp:nvSpPr>
      <dsp:spPr>
        <a:xfrm>
          <a:off x="0" y="5818"/>
          <a:ext cx="4648200" cy="70354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Highest-ever turnover of Rs. 4,14,909 </a:t>
          </a:r>
          <a:r>
            <a:rPr lang="en-US" sz="2000" b="1" kern="1200" dirty="0" err="1" smtClean="0"/>
            <a:t>crore</a:t>
          </a:r>
          <a:r>
            <a:rPr lang="en-US" sz="2000" b="1" kern="1200" dirty="0" smtClean="0"/>
            <a:t> - a rise of 11% from 2011-12</a:t>
          </a:r>
          <a:endParaRPr lang="en-US" sz="2000" b="1" kern="1200" dirty="0"/>
        </a:p>
      </dsp:txBody>
      <dsp:txXfrm>
        <a:off x="0" y="5818"/>
        <a:ext cx="4648200" cy="703543"/>
      </dsp:txXfrm>
    </dsp:sp>
    <dsp:sp modelId="{B8520EE0-5387-45F7-B812-72ED6AE08E6D}">
      <dsp:nvSpPr>
        <dsp:cNvPr id="0" name=""/>
        <dsp:cNvSpPr/>
      </dsp:nvSpPr>
      <dsp:spPr>
        <a:xfrm>
          <a:off x="0" y="755442"/>
          <a:ext cx="4648200" cy="8611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Over 100% refining capacity utilization, 6</a:t>
          </a:r>
          <a:r>
            <a:rPr lang="en-US" sz="2000" b="1" kern="1200" baseline="30000" dirty="0" smtClean="0"/>
            <a:t>th</a:t>
          </a:r>
          <a:r>
            <a:rPr lang="en-US" sz="2000" b="1" kern="1200" dirty="0" smtClean="0"/>
            <a:t> year in a row </a:t>
          </a:r>
          <a:endParaRPr lang="en-US" sz="2000" b="1" kern="1200" dirty="0"/>
        </a:p>
      </dsp:txBody>
      <dsp:txXfrm>
        <a:off x="0" y="755442"/>
        <a:ext cx="4648200" cy="861120"/>
      </dsp:txXfrm>
    </dsp:sp>
    <dsp:sp modelId="{40D5E7FB-D38D-486C-BA1F-4A19EE41BB18}">
      <dsp:nvSpPr>
        <dsp:cNvPr id="0" name=""/>
        <dsp:cNvSpPr/>
      </dsp:nvSpPr>
      <dsp:spPr>
        <a:xfrm>
          <a:off x="0" y="1668460"/>
          <a:ext cx="464820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Bringing energy to rural India –</a:t>
          </a:r>
          <a:r>
            <a:rPr lang="en-US" sz="2000" b="1" kern="1200" dirty="0" err="1" smtClean="0"/>
            <a:t>Kisan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Sewa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Kendras</a:t>
          </a:r>
          <a:r>
            <a:rPr lang="en-US" sz="2000" b="1" kern="1200" dirty="0" smtClean="0"/>
            <a:t> ~ 24% of total RO network</a:t>
          </a:r>
          <a:endParaRPr lang="en-US" sz="2000" kern="1200" dirty="0"/>
        </a:p>
      </dsp:txBody>
      <dsp:txXfrm>
        <a:off x="0" y="1668460"/>
        <a:ext cx="4648200" cy="8611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DA53E-B3A3-477B-8662-1BF4DF909BD1}">
      <dsp:nvSpPr>
        <dsp:cNvPr id="0" name=""/>
        <dsp:cNvSpPr/>
      </dsp:nvSpPr>
      <dsp:spPr>
        <a:xfrm>
          <a:off x="0" y="61199"/>
          <a:ext cx="4648200" cy="1216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49% of the domestic LPG customer base.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Record 69 </a:t>
          </a:r>
          <a:r>
            <a:rPr lang="en-US" sz="2000" b="1" kern="1200" dirty="0" err="1" smtClean="0"/>
            <a:t>lakh</a:t>
          </a:r>
          <a:r>
            <a:rPr lang="en-US" sz="2000" b="1" kern="1200" dirty="0" smtClean="0"/>
            <a:t> new LPG connections in 2012-13</a:t>
          </a:r>
          <a:endParaRPr lang="en-US" sz="2000" b="1" kern="1200" dirty="0"/>
        </a:p>
      </dsp:txBody>
      <dsp:txXfrm>
        <a:off x="0" y="61199"/>
        <a:ext cx="4648200" cy="1216800"/>
      </dsp:txXfrm>
    </dsp:sp>
    <dsp:sp modelId="{B8520EE0-5387-45F7-B812-72ED6AE08E6D}">
      <dsp:nvSpPr>
        <dsp:cNvPr id="0" name=""/>
        <dsp:cNvSpPr/>
      </dsp:nvSpPr>
      <dsp:spPr>
        <a:xfrm>
          <a:off x="0" y="1465200"/>
          <a:ext cx="4648200" cy="1216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Commissioned Integrated Crude oil Handling Facilities at </a:t>
          </a:r>
          <a:r>
            <a:rPr lang="en-US" sz="2000" b="1" kern="1200" dirty="0" err="1" smtClean="0"/>
            <a:t>Paradip</a:t>
          </a:r>
          <a:endParaRPr lang="en-US" sz="2000" b="1" kern="1200" dirty="0"/>
        </a:p>
      </dsp:txBody>
      <dsp:txXfrm>
        <a:off x="0" y="1465200"/>
        <a:ext cx="4648200" cy="1216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104FB5-D460-488C-99E7-972626876BF9}">
      <dsp:nvSpPr>
        <dsp:cNvPr id="0" name=""/>
        <dsp:cNvSpPr/>
      </dsp:nvSpPr>
      <dsp:spPr>
        <a:xfrm>
          <a:off x="1469314" y="465"/>
          <a:ext cx="3331279" cy="18138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89804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Aviation, terminaling &amp; retail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24,000 MT storage terminal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18 retail outlets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1469314" y="465"/>
        <a:ext cx="3331279" cy="1813842"/>
      </dsp:txXfrm>
    </dsp:sp>
    <dsp:sp modelId="{97C03403-6B35-4F12-A7B2-09B12FD11639}">
      <dsp:nvSpPr>
        <dsp:cNvPr id="0" name=""/>
        <dsp:cNvSpPr/>
      </dsp:nvSpPr>
      <dsp:spPr>
        <a:xfrm>
          <a:off x="4" y="465"/>
          <a:ext cx="1469309" cy="18138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rPr>
            <a:t>IndianOil Mauritius Ltd. </a:t>
          </a:r>
        </a:p>
      </dsp:txBody>
      <dsp:txXfrm>
        <a:off x="4" y="465"/>
        <a:ext cx="1469309" cy="1813842"/>
      </dsp:txXfrm>
    </dsp:sp>
    <dsp:sp modelId="{7E4B34EA-9194-4C56-893D-F51B1ED3A142}">
      <dsp:nvSpPr>
        <dsp:cNvPr id="0" name=""/>
        <dsp:cNvSpPr/>
      </dsp:nvSpPr>
      <dsp:spPr>
        <a:xfrm>
          <a:off x="1469314" y="1995692"/>
          <a:ext cx="3331279" cy="181384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89804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Storage, terminaling &amp; retail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157 retail outlets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Bunkering, lube blending &amp; marketing, bitumen</a:t>
          </a:r>
        </a:p>
      </dsp:txBody>
      <dsp:txXfrm>
        <a:off x="1469314" y="1995692"/>
        <a:ext cx="3331279" cy="1813842"/>
      </dsp:txXfrm>
    </dsp:sp>
    <dsp:sp modelId="{E8FE98F5-1686-4FC2-9C7A-F173B91FFD63}">
      <dsp:nvSpPr>
        <dsp:cNvPr id="0" name=""/>
        <dsp:cNvSpPr/>
      </dsp:nvSpPr>
      <dsp:spPr>
        <a:xfrm>
          <a:off x="4" y="1995692"/>
          <a:ext cx="1469309" cy="1813842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Calibri" pitchFamily="34" charset="0"/>
            </a:rPr>
            <a:t>Lanka IOC Ltd.</a:t>
          </a:r>
        </a:p>
      </dsp:txBody>
      <dsp:txXfrm>
        <a:off x="4" y="1995692"/>
        <a:ext cx="1469309" cy="181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0.03958</cdr:x>
      <cdr:y>0.9375</cdr:y>
    </cdr:from>
    <cdr:to>
      <cdr:x>0.7875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5" y="2571750"/>
          <a:ext cx="341947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0.21558</cdr:x>
      <cdr:y>0.18498</cdr:y>
    </cdr:from>
    <cdr:to>
      <cdr:x>0.31487</cdr:x>
      <cdr:y>0.31395</cdr:y>
    </cdr:to>
    <cdr:sp macro="" textlink="">
      <cdr:nvSpPr>
        <cdr:cNvPr id="5" name="Right Arrow 4"/>
        <cdr:cNvSpPr/>
      </cdr:nvSpPr>
      <cdr:spPr>
        <a:xfrm xmlns:a="http://schemas.openxmlformats.org/drawingml/2006/main" rot="20420538">
          <a:off x="1905539" y="873916"/>
          <a:ext cx="877651" cy="60931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B9705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ysClr val="windowText" lastClr="000000"/>
              </a:solidFill>
            </a:rPr>
            <a:t>5.0%</a:t>
          </a:r>
        </a:p>
      </cdr:txBody>
    </cdr:sp>
  </cdr:relSizeAnchor>
  <cdr:relSizeAnchor xmlns:cdr="http://schemas.openxmlformats.org/drawingml/2006/chartDrawing">
    <cdr:from>
      <cdr:x>0.48587</cdr:x>
      <cdr:y>0.16363</cdr:y>
    </cdr:from>
    <cdr:to>
      <cdr:x>0.58957</cdr:x>
      <cdr:y>0.29222</cdr:y>
    </cdr:to>
    <cdr:sp macro="" textlink="">
      <cdr:nvSpPr>
        <cdr:cNvPr id="6" name="Right Arrow 5"/>
        <cdr:cNvSpPr/>
      </cdr:nvSpPr>
      <cdr:spPr>
        <a:xfrm xmlns:a="http://schemas.openxmlformats.org/drawingml/2006/main" rot="20323627">
          <a:off x="4294661" y="773076"/>
          <a:ext cx="916666" cy="60751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B9705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1.5%</a:t>
          </a:r>
        </a:p>
      </cdr:txBody>
    </cdr:sp>
  </cdr:relSizeAnchor>
  <cdr:relSizeAnchor xmlns:cdr="http://schemas.openxmlformats.org/drawingml/2006/chartDrawing">
    <cdr:from>
      <cdr:x>0.36207</cdr:x>
      <cdr:y>0.14516</cdr:y>
    </cdr:from>
    <cdr:to>
      <cdr:x>0.44779</cdr:x>
      <cdr:y>0.19355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200400" y="685800"/>
          <a:ext cx="757696" cy="228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/>
            <a:t>70.1</a:t>
          </a:r>
        </a:p>
      </cdr:txBody>
    </cdr:sp>
  </cdr:relSizeAnchor>
  <cdr:relSizeAnchor xmlns:cdr="http://schemas.openxmlformats.org/drawingml/2006/chartDrawing">
    <cdr:from>
      <cdr:x>0.08621</cdr:x>
      <cdr:y>0.17742</cdr:y>
    </cdr:from>
    <cdr:to>
      <cdr:x>0.18145</cdr:x>
      <cdr:y>0.2258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62000" y="838200"/>
          <a:ext cx="841846" cy="228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/>
            <a:t>66.7</a:t>
          </a:r>
        </a:p>
      </cdr:txBody>
    </cdr:sp>
  </cdr:relSizeAnchor>
  <cdr:relSizeAnchor xmlns:cdr="http://schemas.openxmlformats.org/drawingml/2006/chartDrawing">
    <cdr:from>
      <cdr:x>0.61207</cdr:x>
      <cdr:y>0.12903</cdr:y>
    </cdr:from>
    <cdr:to>
      <cdr:x>0.70731</cdr:x>
      <cdr:y>0.17742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410200" y="609600"/>
          <a:ext cx="841846" cy="22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/>
            <a:t>71.2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0.04902</cdr:x>
      <cdr:y>0.03922</cdr:y>
    </cdr:from>
    <cdr:to>
      <cdr:x>0.63725</cdr:x>
      <cdr:y>0.15686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48239" y="176325"/>
          <a:ext cx="5378775" cy="52888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400" b="1" dirty="0" smtClean="0"/>
            <a:t>Domestic Petrochemicals sales, KT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0.09167</cdr:x>
      <cdr:y>0.42373</cdr:y>
    </cdr:from>
    <cdr:to>
      <cdr:x>0.20001</cdr:x>
      <cdr:y>0.49153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838200" y="1905000"/>
          <a:ext cx="990660" cy="3048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909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0.34167</cdr:x>
      <cdr:y>0.20339</cdr:y>
    </cdr:from>
    <cdr:to>
      <cdr:x>0.475</cdr:x>
      <cdr:y>0.28814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124200" y="914400"/>
          <a:ext cx="121917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1480</a:t>
          </a:r>
        </a:p>
      </cdr:txBody>
    </cdr:sp>
  </cdr:relSizeAnchor>
  <cdr:relSizeAnchor xmlns:cdr="http://schemas.openxmlformats.org/drawingml/2006/chartDrawing">
    <cdr:from>
      <cdr:x>0.625</cdr:x>
      <cdr:y>0.08475</cdr:y>
    </cdr:from>
    <cdr:to>
      <cdr:x>0.75833</cdr:x>
      <cdr:y>0.16949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715000" y="381000"/>
          <a:ext cx="121917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1824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0.18519</cdr:x>
      <cdr:y>0.13846</cdr:y>
    </cdr:from>
    <cdr:to>
      <cdr:x>0.34519</cdr:x>
      <cdr:y>0.20403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685800"/>
          <a:ext cx="658368" cy="32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IN" sz="1700" b="1" dirty="0" smtClean="0"/>
            <a:t>373926</a:t>
          </a:r>
          <a:endParaRPr lang="en-IN" sz="1700" b="1" dirty="0"/>
        </a:p>
      </cdr:txBody>
    </cdr:sp>
  </cdr:relSizeAnchor>
  <cdr:relSizeAnchor xmlns:cdr="http://schemas.openxmlformats.org/drawingml/2006/chartDrawing">
    <cdr:from>
      <cdr:x>0.64815</cdr:x>
      <cdr:y>0.06154</cdr:y>
    </cdr:from>
    <cdr:to>
      <cdr:x>0.80815</cdr:x>
      <cdr:y>0.12711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7000" y="304800"/>
          <a:ext cx="658368" cy="32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IN" sz="1800" b="1" dirty="0" smtClean="0"/>
            <a:t>414909</a:t>
          </a:r>
          <a:endParaRPr lang="en-IN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0.75833</cdr:x>
      <cdr:y>0.02909</cdr:y>
    </cdr:from>
    <cdr:to>
      <cdr:x>0.89501</cdr:x>
      <cdr:y>0.12183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200" y="152400"/>
          <a:ext cx="1249802" cy="485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err="1" smtClean="0">
              <a:latin typeface="Calibri" pitchFamily="34" charset="0"/>
              <a:cs typeface="Calibri" pitchFamily="34" charset="0"/>
            </a:rPr>
            <a:t>Rs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crore</a:t>
          </a:r>
          <a:endParaRPr lang="en-US" sz="18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0.13667</cdr:x>
      <cdr:y>0.03092</cdr:y>
    </cdr:from>
    <cdr:to>
      <cdr:x>0.27335</cdr:x>
      <cdr:y>0.12367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440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err="1" smtClean="0">
              <a:latin typeface="Calibri" pitchFamily="34" charset="0"/>
              <a:cs typeface="Calibri" pitchFamily="34" charset="0"/>
            </a:rPr>
            <a:t>Rs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.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crore</a:t>
          </a:r>
          <a:endParaRPr lang="en-US" sz="18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7D1832-6E35-4C30-BB09-E33EADCB3BFC}" type="datetimeFigureOut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wrap="square" lIns="92565" tIns="46285" rIns="92565" bIns="462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C1524C-DF32-4E8E-80C3-71407D3DC6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624E7-51B4-4201-AB7A-5B4E25968C36}" type="datetimeFigureOut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5" tIns="46285" rIns="92565" bIns="462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4"/>
          </a:xfrm>
          <a:prstGeom prst="rect">
            <a:avLst/>
          </a:prstGeom>
        </p:spPr>
        <p:txBody>
          <a:bodyPr vert="horz" lIns="92565" tIns="46285" rIns="92565" bIns="462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2565" tIns="46285" rIns="92565" bIns="4628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wrap="square" lIns="92565" tIns="46285" rIns="92565" bIns="462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D7A5E5-37BD-444D-ACBF-4424B9FE21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F6A4E7-ECD8-4807-AEFA-68D531C18D59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18FD3-3DC5-4EA2-9339-048DF68DED59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30DB06-7FEA-478C-8390-F77838A2B5B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18FD3-3DC5-4EA2-9339-048DF68DED59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5EE73B-0705-43D9-A28B-8D932B6EAE7C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5EE73B-0705-43D9-A28B-8D932B6EAE7C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9B6AF-FE6A-4F5B-9675-1E37ADDA3283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3E3B72-8985-45F8-B8F6-FD6B5A1731B6}" type="slidenum">
              <a:rPr lang="en-US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3E3B72-8985-45F8-B8F6-FD6B5A1731B6}" type="slidenum">
              <a:rPr lang="en-US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38A66-0AF2-41EF-B54F-7FA348070B23}" type="slidenum">
              <a:rPr lang="en-US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38A66-0AF2-41EF-B54F-7FA348070B23}" type="slidenum">
              <a:rPr lang="en-US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86F389-32B6-4F62-98F4-FE0F29AD7143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AE575F-1387-427B-A826-B86451F5439A}" type="slidenum">
              <a:rPr lang="en-US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38A66-0AF2-41EF-B54F-7FA348070B23}" type="slidenum">
              <a:rPr lang="en-US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86F389-32B6-4F62-98F4-FE0F29AD7143}" type="slidenum">
              <a:rPr lang="en-US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86F389-32B6-4F62-98F4-FE0F29AD7143}" type="slidenum">
              <a:rPr lang="en-US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6DFDC5-514A-4DC3-A2B1-B5C24B5C3178}" type="slidenum">
              <a:rPr lang="en-US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859872-8755-4AF9-B072-DDE0D49762E8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503691-E5B0-4A71-BEAF-19DC9575568F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85E70C-6F43-4FB7-91A4-7E1436D80E82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47773-2AFB-417B-8C12-E1C806B697F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85E70C-6F43-4FB7-91A4-7E1436D80E82}" type="slidenum">
              <a:rPr lang="en-US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524C52-3717-4E6B-80FD-560C8DA38337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E32F7-23DC-4FB0-8E87-22557FBFC10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5BA2A2-0705-4633-BB82-123A9E669619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394621-6FB5-4772-AB5A-F0276DEDFEF2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E865B0-0F0A-463F-8B8C-44182F9B22D7}" type="slidenum">
              <a:rPr lang="en-US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136DD-7492-4E85-AC98-468223F71043}" type="slidenum">
              <a:rPr lang="en-US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FD89A9-A7D6-47CD-943F-AF1491E011EC}" type="datetime1">
              <a:rPr lang="en-GB" smtClean="0"/>
              <a:pPr>
                <a:defRPr/>
              </a:pPr>
              <a:t>31/05/2013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4760D-6D82-4FF0-AAFF-80E4BBAC02C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F38F1B-6A89-4741-87F5-969E99351255}" type="datetime1">
              <a:rPr lang="en-GB" smtClean="0"/>
              <a:pPr>
                <a:defRPr/>
              </a:pPr>
              <a:t>31/05/2013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4760D-6D82-4FF0-AAFF-80E4BBAC02C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BF681-40D8-46BC-9F04-2EEA08827721}" type="slidenum">
              <a:rPr lang="en-US"/>
              <a:pPr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D0BD8E-ADD6-44B1-84E7-5BA6D53A02BB}" type="slidenum">
              <a:rPr lang="en-US"/>
              <a:pPr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A5E5-37BD-444D-ACBF-4424B9FE21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13E78-FDB5-40A4-B2CD-19E9FF35C581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347C9-DF8A-4B5E-B8C2-3EB8239E1F2A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347C9-DF8A-4B5E-B8C2-3EB8239E1F2A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Freeform 28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6 w 1432"/>
              <a:gd name="T3" fmla="*/ 0 h 3492"/>
              <a:gd name="T4" fmla="*/ 2147483646 w 1432"/>
              <a:gd name="T5" fmla="*/ 2147483646 h 3492"/>
              <a:gd name="T6" fmla="*/ 2147483646 w 1432"/>
              <a:gd name="T7" fmla="*/ 2147483646 h 3492"/>
              <a:gd name="T8" fmla="*/ 2147483646 w 1432"/>
              <a:gd name="T9" fmla="*/ 2147483646 h 3492"/>
              <a:gd name="T10" fmla="*/ 2147483646 w 1432"/>
              <a:gd name="T11" fmla="*/ 2147483646 h 3492"/>
              <a:gd name="T12" fmla="*/ 2147483646 w 1432"/>
              <a:gd name="T13" fmla="*/ 2147483646 h 3492"/>
              <a:gd name="T14" fmla="*/ 2147483646 w 1432"/>
              <a:gd name="T15" fmla="*/ 2147483646 h 3492"/>
              <a:gd name="T16" fmla="*/ 2147483646 w 1432"/>
              <a:gd name="T17" fmla="*/ 2147483646 h 3492"/>
              <a:gd name="T18" fmla="*/ 2147483646 w 1432"/>
              <a:gd name="T19" fmla="*/ 2147483646 h 3492"/>
              <a:gd name="T20" fmla="*/ 2147483646 w 1432"/>
              <a:gd name="T21" fmla="*/ 2147483646 h 3492"/>
              <a:gd name="T22" fmla="*/ 2147483646 w 1432"/>
              <a:gd name="T23" fmla="*/ 2147483646 h 3492"/>
              <a:gd name="T24" fmla="*/ 2147483646 w 1432"/>
              <a:gd name="T25" fmla="*/ 2147483646 h 3492"/>
              <a:gd name="T26" fmla="*/ 2147483646 w 1432"/>
              <a:gd name="T27" fmla="*/ 2147483646 h 3492"/>
              <a:gd name="T28" fmla="*/ 2147483646 w 1432"/>
              <a:gd name="T29" fmla="*/ 2147483646 h 3492"/>
              <a:gd name="T30" fmla="*/ 2147483646 w 1432"/>
              <a:gd name="T31" fmla="*/ 2147483646 h 3492"/>
              <a:gd name="T32" fmla="*/ 2147483646 w 1432"/>
              <a:gd name="T33" fmla="*/ 2147483646 h 3492"/>
              <a:gd name="T34" fmla="*/ 2147483646 w 1432"/>
              <a:gd name="T35" fmla="*/ 2147483646 h 3492"/>
              <a:gd name="T36" fmla="*/ 2147483646 w 1432"/>
              <a:gd name="T37" fmla="*/ 2147483646 h 3492"/>
              <a:gd name="T38" fmla="*/ 2147483646 w 1432"/>
              <a:gd name="T39" fmla="*/ 2147483646 h 3492"/>
              <a:gd name="T40" fmla="*/ 2147483646 w 1432"/>
              <a:gd name="T41" fmla="*/ 2147483646 h 3492"/>
              <a:gd name="T42" fmla="*/ 2147483646 w 1432"/>
              <a:gd name="T43" fmla="*/ 2147483646 h 3492"/>
              <a:gd name="T44" fmla="*/ 2147483646 w 1432"/>
              <a:gd name="T45" fmla="*/ 2147483646 h 3492"/>
              <a:gd name="T46" fmla="*/ 2147483646 w 1432"/>
              <a:gd name="T47" fmla="*/ 2147483646 h 3492"/>
              <a:gd name="T48" fmla="*/ 2147483646 w 1432"/>
              <a:gd name="T49" fmla="*/ 2147483646 h 3492"/>
              <a:gd name="T50" fmla="*/ 2147483646 w 1432"/>
              <a:gd name="T51" fmla="*/ 2147483646 h 3492"/>
              <a:gd name="T52" fmla="*/ 2147483646 w 1432"/>
              <a:gd name="T53" fmla="*/ 2147483646 h 3492"/>
              <a:gd name="T54" fmla="*/ 2147483646 w 1432"/>
              <a:gd name="T55" fmla="*/ 2147483646 h 3492"/>
              <a:gd name="T56" fmla="*/ 2147483646 w 1432"/>
              <a:gd name="T57" fmla="*/ 2147483646 h 3492"/>
              <a:gd name="T58" fmla="*/ 2147483646 w 1432"/>
              <a:gd name="T59" fmla="*/ 2147483646 h 3492"/>
              <a:gd name="T60" fmla="*/ 2147483646 w 1432"/>
              <a:gd name="T61" fmla="*/ 2147483646 h 3492"/>
              <a:gd name="T62" fmla="*/ 2147483646 w 1432"/>
              <a:gd name="T63" fmla="*/ 2147483646 h 3492"/>
              <a:gd name="T64" fmla="*/ 2147483646 w 1432"/>
              <a:gd name="T65" fmla="*/ 2147483646 h 3492"/>
              <a:gd name="T66" fmla="*/ 2147483646 w 1432"/>
              <a:gd name="T67" fmla="*/ 2147483646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848600" y="6492875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fld id="{3DC6CED4-98E5-4E2A-9583-F6309388D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62E6-45A8-4848-999A-C157F27D4C53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8C09-F33C-4D71-B50E-FCAE80B93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19B8-CAC2-496F-89E6-E501544EA892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307B-0B95-4B04-ADF1-CC234782F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4A95F-2277-4E7F-AD30-086A0FAFF65A}" type="datetime1">
              <a:rPr lang="en-GB" smtClean="0"/>
              <a:pPr>
                <a:defRPr/>
              </a:pPr>
              <a:t>31/05/2013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5ECB7-EF36-47DD-90B9-2358BC407C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solidFill>
            <a:schemeClr val="tx2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250102D-1933-4907-B69D-113BD8A06238}" type="datetime1">
              <a:rPr lang="en-GB" smtClean="0"/>
              <a:pPr>
                <a:defRPr/>
              </a:pPr>
              <a:t>31/05/2013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82BD2C2-98B6-4C6C-B763-5F760EE62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 algn="l" rtl="0" eaLnBrk="0" fontAlgn="base" hangingPunct="0">
              <a:lnSpc>
                <a:spcPts val="44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lang="en-US" sz="28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 sz="2400" b="1">
                <a:solidFill>
                  <a:srgbClr val="FF0000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v"/>
              <a:defRPr sz="2000" b="1">
                <a:solidFill>
                  <a:srgbClr val="003300"/>
                </a:solidFill>
              </a:defRPr>
            </a:lvl3pPr>
            <a:lvl4pPr>
              <a:defRPr sz="2000" b="1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fld id="{33CF789B-7884-4AA6-B427-34A02065D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7CC5-F11F-4B10-826D-F10710B38AA0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2B316-29E3-4C5A-BD66-CF167024E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45F9-25BF-406A-81B2-022FD01CE927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FF70-72B1-4B8B-82E2-F782EFE3E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8DB9-77A4-423E-B1D2-E08461EC46F9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97D55-3494-40B5-A004-893E234F8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2BA9-8C4A-4E4E-9AD8-EDFB0E9BD931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B114C-26F4-4E6F-AE12-487A8A2E9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008-3036-45AE-ACD3-6835D2B67822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7A95D-6F2E-4B63-81B8-CCDB7295D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224E-90B2-4DFF-AB33-C08152BBDCC5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E5EA5-D986-480A-B8E7-512D9DA5F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F95C-C520-4885-BD27-E872A5EB91D9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F70B-17D5-43F1-A41B-EBE7B85C3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66D00E-225B-4811-926A-664448E4917E}" type="datetime1">
              <a:rPr lang="en-US"/>
              <a:pPr>
                <a:defRPr/>
              </a:pPr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2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3AC599-783C-4A1F-A276-D7748DA6B9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3" name="Picture 17" descr="logo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4650" y="304800"/>
            <a:ext cx="768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7200" y="1219200"/>
            <a:ext cx="8229600" cy="160338"/>
          </a:xfrm>
          <a:prstGeom prst="rect">
            <a:avLst/>
          </a:prstGeom>
          <a:solidFill>
            <a:srgbClr val="0F8BD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4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3" r:id="rId12"/>
    <p:sldLayoutId id="214748395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76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openxmlformats.org/officeDocument/2006/relationships/image" Target="../media/image21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microsoft.com/office/2007/relationships/diagramDrawing" Target="../diagrams/drawing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8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diagramDrawing" Target="../diagrams/drawing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8.jpe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9.jpeg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jpeg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openxmlformats.org/officeDocument/2006/relationships/image" Target="../media/image6.jpeg"/><Relationship Id="rId10" Type="http://schemas.openxmlformats.org/officeDocument/2006/relationships/image" Target="../media/image20.jpeg"/><Relationship Id="rId19" Type="http://schemas.microsoft.com/office/2007/relationships/diagramDrawing" Target="../diagrams/drawing3.xml"/><Relationship Id="rId4" Type="http://schemas.openxmlformats.org/officeDocument/2006/relationships/image" Target="../media/image19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0.jpeg"/><Relationship Id="rId18" Type="http://schemas.openxmlformats.org/officeDocument/2006/relationships/diagramColors" Target="../diagrams/colors5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9.jpeg"/><Relationship Id="rId15" Type="http://schemas.openxmlformats.org/officeDocument/2006/relationships/diagramData" Target="../diagrams/data5.xml"/><Relationship Id="rId10" Type="http://schemas.openxmlformats.org/officeDocument/2006/relationships/diagramLayout" Target="../diagrams/layout4.xml"/><Relationship Id="rId19" Type="http://schemas.microsoft.com/office/2007/relationships/diagramDrawing" Target="../diagrams/drawing4.xml"/><Relationship Id="rId4" Type="http://schemas.openxmlformats.org/officeDocument/2006/relationships/image" Target="../media/image18.jpeg"/><Relationship Id="rId9" Type="http://schemas.openxmlformats.org/officeDocument/2006/relationships/diagramData" Target="../diagrams/data4.xm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4038600" y="609600"/>
            <a:ext cx="4572001" cy="370958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76A3"/>
                </a:solidFill>
                <a:latin typeface="Algerian" pitchFamily="82" charset="0"/>
              </a:rPr>
              <a:t>Annual Press </a:t>
            </a:r>
            <a:br>
              <a:rPr lang="en-US" sz="5400" b="1" dirty="0" smtClean="0">
                <a:solidFill>
                  <a:srgbClr val="0076A3"/>
                </a:solidFill>
                <a:latin typeface="Algerian" pitchFamily="82" charset="0"/>
              </a:rPr>
            </a:br>
            <a:r>
              <a:rPr lang="en-US" sz="5400" b="1" dirty="0" smtClean="0">
                <a:solidFill>
                  <a:srgbClr val="0076A3"/>
                </a:solidFill>
                <a:latin typeface="Algerian" pitchFamily="82" charset="0"/>
              </a:rPr>
              <a:t>Conference 2013</a:t>
            </a:r>
            <a:r>
              <a:rPr lang="en-US" b="1" dirty="0" smtClean="0">
                <a:solidFill>
                  <a:srgbClr val="0076A3"/>
                </a:solidFill>
              </a:rPr>
              <a:t/>
            </a:r>
            <a:br>
              <a:rPr lang="en-US" b="1" dirty="0" smtClean="0">
                <a:solidFill>
                  <a:srgbClr val="0076A3"/>
                </a:solidFill>
              </a:rPr>
            </a:br>
            <a:endParaRPr lang="en-US" b="1" dirty="0" smtClean="0">
              <a:solidFill>
                <a:srgbClr val="0076A3"/>
              </a:solidFill>
            </a:endParaRP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4114800" y="5562600"/>
            <a:ext cx="1828800" cy="9048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B5395"/>
                </a:solidFill>
                <a:latin typeface="Algerian" pitchFamily="82" charset="0"/>
              </a:rPr>
              <a:t>30.5.2013</a:t>
            </a:r>
          </a:p>
          <a:p>
            <a:pPr eaLnBrk="1" hangingPunct="1"/>
            <a:r>
              <a:rPr lang="en-US" b="1" dirty="0" smtClean="0">
                <a:solidFill>
                  <a:srgbClr val="0B5395"/>
                </a:solidFill>
                <a:latin typeface="Algerian" pitchFamily="82" charset="0"/>
              </a:rPr>
              <a:t>New Delhi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" y="3886200"/>
            <a:ext cx="3200400" cy="2606675"/>
            <a:chOff x="609600" y="4114800"/>
            <a:chExt cx="2895600" cy="2286000"/>
          </a:xfrm>
        </p:grpSpPr>
        <p:pic>
          <p:nvPicPr>
            <p:cNvPr id="7180" name="Picture 8" descr="https://encrypted-tbn0.gstatic.com/images?q=tbn:ANd9GcQnXwmPCuEdHBafAZ-U7nt9mmlO5FpHIjFVnti8akCu0KFFqm-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4114800"/>
              <a:ext cx="1447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0" descr="https://encrypted-tbn0.gstatic.com/images?q=tbn:ANd9GcQFdarCFeNb8reOYNUS3PychFX431-aRZasoMh8EMRAf3CrtM5c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5334000"/>
              <a:ext cx="1447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2" descr="https://encrypted-tbn1.gstatic.com/images?q=tbn:ANd9GcSjgrk1C5GAWQyx6pp-gobRLcZr04pWJvN1vD3znAS7AAXZ5SHZ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7400" y="5334000"/>
              <a:ext cx="1447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4" descr="https://encrypted-tbn3.gstatic.com/images?q=tbn:ANd9GcSNSy1YaisUn0BVNVIWxDsGOrChVRxTsua0YGQsKfqymqCZKKiJ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8988" y="4114800"/>
              <a:ext cx="144621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17" descr="log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4694" y="4724400"/>
            <a:ext cx="1510206" cy="164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31F32-DD97-4331-B84A-C705F5359C20}" type="slidenum">
              <a:rPr lang="en-US"/>
              <a:pPr/>
              <a:t>1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606425"/>
            <a:ext cx="3200400" cy="2822575"/>
            <a:chOff x="609600" y="606425"/>
            <a:chExt cx="3019250" cy="2609952"/>
          </a:xfrm>
        </p:grpSpPr>
        <p:pic>
          <p:nvPicPr>
            <p:cNvPr id="7176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8837" y="1980845"/>
              <a:ext cx="1500013" cy="123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8838" y="611188"/>
              <a:ext cx="1490083" cy="1369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7" descr="C:\Documents and Settings\00028479\My Documents\AK CPES\Annual Press Conf 2012\APC 2013\Photographs\PL\DSC_079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0713" y="1996008"/>
              <a:ext cx="1493837" cy="120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9" descr="C:\Documents and Settings\00028479\My Documents\AK CPES\Annual Press Conf 2012\APC 2013\Photographs\APC photos_narang sir\IndianOil Refinery at Haldi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600" y="606425"/>
              <a:ext cx="1504949" cy="1374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D784A-3644-40AF-BECF-7A63D301BC74}" type="slidenum">
              <a:rPr lang="es-ES"/>
              <a:pPr/>
              <a:t>10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4030759" y="2780928"/>
            <a:ext cx="3476273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year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 was…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2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457325"/>
            <a:ext cx="21145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846388"/>
            <a:ext cx="2114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5319713"/>
            <a:ext cx="21145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4124325"/>
            <a:ext cx="2112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4648200" cy="252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14020800" y="2735263"/>
            <a:ext cx="1463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IndianOil </a:t>
            </a:r>
            <a:r>
              <a:rPr lang="en-US" sz="2800" b="0" i="1" dirty="0" smtClean="0">
                <a:solidFill>
                  <a:srgbClr val="FF0000"/>
                </a:solidFill>
              </a:rPr>
              <a:t>– Redefining growth</a:t>
            </a: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4343400" y="3962400"/>
          <a:ext cx="4648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C:\Documents and Settings\00076953\Desktop\Annual Press Conf 2013\Annual Press Conference\Photographs\APC photos_narang sir\IndianOil Refinery at Panipa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5470" y="1487488"/>
            <a:ext cx="3188930" cy="2238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00076953\Desktop\Annual Press Conf 2013\Annual Press Conference\Photographs\APC photos_narang sir\IndianOil R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4114800"/>
            <a:ext cx="3276600" cy="223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D784A-3644-40AF-BECF-7A63D301BC74}" type="slidenum">
              <a:rPr lang="es-ES"/>
              <a:pPr/>
              <a:t>12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23119" y="2780928"/>
            <a:ext cx="4291559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a glance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2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457325"/>
            <a:ext cx="21145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846388"/>
            <a:ext cx="2114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5319713"/>
            <a:ext cx="21145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4124325"/>
            <a:ext cx="2112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 l="7031" t="23958" r="5469" b="18750"/>
          <a:stretch>
            <a:fillRect/>
          </a:stretch>
        </p:blipFill>
        <p:spPr bwMode="auto">
          <a:xfrm>
            <a:off x="3810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F789B-7884-4AA6-B427-34A02065D0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EEEE10"/>
                </a:solidFill>
              </a:rPr>
              <a:t>Highest-ever Distillate </a:t>
            </a:r>
            <a:r>
              <a:rPr lang="en-US" sz="2000" b="1" dirty="0" smtClean="0">
                <a:solidFill>
                  <a:srgbClr val="EEEE10"/>
                </a:solidFill>
              </a:rPr>
              <a:t>Yield of 78.1%: </a:t>
            </a:r>
            <a:r>
              <a:rPr lang="en-US" sz="2000" b="1" dirty="0" err="1" smtClean="0">
                <a:solidFill>
                  <a:srgbClr val="EEEE10"/>
                </a:solidFill>
              </a:rPr>
              <a:t>Barauni</a:t>
            </a:r>
            <a:r>
              <a:rPr lang="en-US" sz="2000" b="1" dirty="0" smtClean="0">
                <a:solidFill>
                  <a:srgbClr val="EEEE10"/>
                </a:solidFill>
              </a:rPr>
              <a:t>, </a:t>
            </a:r>
            <a:r>
              <a:rPr lang="en-US" sz="2000" b="1" dirty="0" err="1" smtClean="0">
                <a:solidFill>
                  <a:srgbClr val="EEEE10"/>
                </a:solidFill>
              </a:rPr>
              <a:t>Panipat</a:t>
            </a:r>
            <a:r>
              <a:rPr lang="en-US" sz="2000" b="1" dirty="0" smtClean="0">
                <a:solidFill>
                  <a:srgbClr val="EEEE10"/>
                </a:solidFill>
              </a:rPr>
              <a:t> and </a:t>
            </a:r>
            <a:r>
              <a:rPr lang="en-US" sz="2000" b="1" dirty="0" err="1" smtClean="0">
                <a:solidFill>
                  <a:srgbClr val="EEEE10"/>
                </a:solidFill>
              </a:rPr>
              <a:t>Bongaigaon</a:t>
            </a:r>
            <a:r>
              <a:rPr lang="en-US" sz="2000" b="1" dirty="0" smtClean="0">
                <a:solidFill>
                  <a:srgbClr val="EEEE10"/>
                </a:solidFill>
              </a:rPr>
              <a:t> &gt; 80%</a:t>
            </a:r>
            <a:endParaRPr lang="en-US" sz="2000" b="1" dirty="0">
              <a:solidFill>
                <a:srgbClr val="EEEE10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EEEE10"/>
                </a:solidFill>
              </a:rPr>
              <a:t>Lowest-ever energy </a:t>
            </a:r>
            <a:r>
              <a:rPr lang="en-US" sz="2000" b="1" dirty="0" smtClean="0">
                <a:solidFill>
                  <a:srgbClr val="EEEE10"/>
                </a:solidFill>
              </a:rPr>
              <a:t>consumption at 56.3: </a:t>
            </a:r>
            <a:r>
              <a:rPr lang="en-US" sz="2000" b="1" dirty="0" err="1" smtClean="0">
                <a:solidFill>
                  <a:srgbClr val="EEEE10"/>
                </a:solidFill>
              </a:rPr>
              <a:t>Panipat</a:t>
            </a:r>
            <a:r>
              <a:rPr lang="en-US" sz="2000" b="1" dirty="0" smtClean="0">
                <a:solidFill>
                  <a:srgbClr val="EEEE10"/>
                </a:solidFill>
              </a:rPr>
              <a:t> @ 51, among the best in industry</a:t>
            </a:r>
          </a:p>
          <a:p>
            <a:pPr algn="ctr">
              <a:defRPr/>
            </a:pPr>
            <a:r>
              <a:rPr lang="en-US" sz="2000" b="1" dirty="0" err="1" smtClean="0">
                <a:solidFill>
                  <a:srgbClr val="EEEE10"/>
                </a:solidFill>
              </a:rPr>
              <a:t>Panipat</a:t>
            </a:r>
            <a:r>
              <a:rPr lang="en-US" sz="2000" b="1" dirty="0" smtClean="0">
                <a:solidFill>
                  <a:srgbClr val="EEEE10"/>
                </a:solidFill>
              </a:rPr>
              <a:t> – capable of processing 90% HS and 20% Heavy crude</a:t>
            </a:r>
            <a:endParaRPr lang="en-US" sz="2000" b="1" dirty="0">
              <a:solidFill>
                <a:srgbClr val="EEEE10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Refineries </a:t>
            </a:r>
            <a:r>
              <a:rPr lang="en-US" sz="2800" b="0" i="1" dirty="0" smtClean="0">
                <a:solidFill>
                  <a:srgbClr val="FF0000"/>
                </a:solidFill>
              </a:rPr>
              <a:t>– Performance par excellence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600200"/>
            <a:ext cx="685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78.1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2362200"/>
            <a:ext cx="685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56.3</a:t>
            </a:r>
            <a:endParaRPr lang="en-US" sz="2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81600" cy="502919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sz="2400" dirty="0"/>
              <a:t>Highest HS crude processing at 53.3% </a:t>
            </a:r>
            <a:r>
              <a:rPr sz="2400" dirty="0" smtClean="0"/>
              <a:t> from 49.2% in 2011-12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Heavy/ high TAN crude processing    @ 13.4%</a:t>
            </a:r>
            <a:endParaRPr sz="2400" dirty="0"/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sz="2400" dirty="0"/>
              <a:t>Crude basket enlarged to </a:t>
            </a:r>
            <a:r>
              <a:rPr sz="2400" dirty="0" smtClean="0"/>
              <a:t>156 </a:t>
            </a:r>
            <a:r>
              <a:rPr sz="2400" dirty="0"/>
              <a:t>crudes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26 opportunity crudes out of 32 new crudes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Processed 1.32 MMT Rajasthan crude; 0.99 MMT in 2011-12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Procured 0.88 MMT Maya crude for the first time – heaviest crude in IndianOil basket</a:t>
            </a:r>
            <a:endParaRPr dirty="0"/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endParaRPr dirty="0"/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endParaRPr dirty="0"/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endParaRPr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E5654D-410E-411F-B876-FAED1540983C}" type="slidenum">
              <a:rPr lang="es-ES"/>
              <a:pPr/>
              <a:t>14</a:t>
            </a:fld>
            <a:endParaRPr lang="es-ES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Refineries </a:t>
            </a:r>
            <a:r>
              <a:rPr lang="en-US" sz="2800" b="0" i="1" dirty="0" smtClean="0">
                <a:solidFill>
                  <a:srgbClr val="FF0000"/>
                </a:solidFill>
              </a:rPr>
              <a:t>– Profitability through optimization</a:t>
            </a:r>
          </a:p>
        </p:txBody>
      </p:sp>
      <p:pic>
        <p:nvPicPr>
          <p:cNvPr id="31745" name="Picture 1" descr="C:\Documents and Settings\00076953\Desktop\Annual Press Conf 2013\Annual Press Conference\Photographs\APC photos_narang sir\IndianOil Refinery at Digb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276009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 descr="C:\Documents and Settings\00076953\Desktop\Annual Press Conf 2013\Annual Press Conference\Photographs\APC photos_narang sir\Naptha cracker at Panip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91000"/>
            <a:ext cx="2743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562600" y="1676400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334000" cy="3611563"/>
          </a:xfrm>
        </p:spPr>
        <p:txBody>
          <a:bodyPr/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Projects </a:t>
            </a:r>
            <a:r>
              <a:rPr lang="en-US" sz="2400" dirty="0" smtClean="0"/>
              <a:t>under implementation: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To augment by 2016-17</a:t>
            </a:r>
            <a:endParaRPr lang="en-US" sz="2400" dirty="0"/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Calibri" pitchFamily="34" charset="0"/>
              </a:rPr>
              <a:t>Capacity </a:t>
            </a:r>
            <a:r>
              <a:rPr lang="en-US" sz="2200" dirty="0">
                <a:latin typeface="Calibri" pitchFamily="34" charset="0"/>
              </a:rPr>
              <a:t>to 74.0 MMTPA </a:t>
            </a:r>
            <a:r>
              <a:rPr lang="en-US" sz="2200" dirty="0" smtClean="0">
                <a:latin typeface="Calibri" pitchFamily="34" charset="0"/>
              </a:rPr>
              <a:t>from 54.2 MMTPA</a:t>
            </a:r>
            <a:endParaRPr lang="en-US" sz="2200" dirty="0">
              <a:latin typeface="Calibri" pitchFamily="34" charset="0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Calibri" pitchFamily="34" charset="0"/>
              </a:rPr>
              <a:t>HS </a:t>
            </a:r>
            <a:r>
              <a:rPr lang="en-US" sz="2200" dirty="0">
                <a:latin typeface="Calibri" pitchFamily="34" charset="0"/>
              </a:rPr>
              <a:t>crude processing capability to </a:t>
            </a:r>
            <a:r>
              <a:rPr lang="en-US" sz="2200" dirty="0" smtClean="0">
                <a:latin typeface="Calibri" pitchFamily="34" charset="0"/>
              </a:rPr>
              <a:t>67% from 53.3%</a:t>
            </a:r>
            <a:endParaRPr lang="en-US" sz="2200" dirty="0">
              <a:latin typeface="Calibri" pitchFamily="34" charset="0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Calibri" pitchFamily="34" charset="0"/>
              </a:rPr>
              <a:t>Heavy </a:t>
            </a:r>
            <a:r>
              <a:rPr lang="en-US" sz="2200" dirty="0">
                <a:latin typeface="Calibri" pitchFamily="34" charset="0"/>
              </a:rPr>
              <a:t>crude processing capability to 21.4</a:t>
            </a:r>
            <a:r>
              <a:rPr lang="en-US" sz="2200" dirty="0" smtClean="0">
                <a:latin typeface="Calibri" pitchFamily="34" charset="0"/>
              </a:rPr>
              <a:t>% from 13.4%</a:t>
            </a:r>
            <a:endParaRPr lang="en-US" sz="2200" dirty="0">
              <a:latin typeface="Calibri" pitchFamily="34" charset="0"/>
            </a:endParaRPr>
          </a:p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Calibri" pitchFamily="34" charset="0"/>
              </a:rPr>
              <a:t>Distillate </a:t>
            </a:r>
            <a:r>
              <a:rPr lang="en-US" sz="2200" dirty="0">
                <a:latin typeface="Calibri" pitchFamily="34" charset="0"/>
              </a:rPr>
              <a:t>yield </a:t>
            </a:r>
            <a:r>
              <a:rPr lang="en-US" sz="2200" dirty="0" smtClean="0">
                <a:latin typeface="Calibri" pitchFamily="34" charset="0"/>
              </a:rPr>
              <a:t>to </a:t>
            </a:r>
            <a:r>
              <a:rPr lang="en-US" sz="2200" dirty="0">
                <a:latin typeface="Calibri" pitchFamily="34" charset="0"/>
              </a:rPr>
              <a:t>a level of </a:t>
            </a:r>
            <a:r>
              <a:rPr lang="en-US" sz="2200" dirty="0" smtClean="0">
                <a:latin typeface="Calibri" pitchFamily="34" charset="0"/>
              </a:rPr>
              <a:t>80.7%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E5654D-410E-411F-B876-FAED1540983C}" type="slidenum">
              <a:rPr lang="es-ES"/>
              <a:pPr/>
              <a:t>15</a:t>
            </a:fld>
            <a:endParaRPr lang="es-ES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Refineries </a:t>
            </a:r>
            <a:r>
              <a:rPr lang="en-US" sz="2800" b="0" i="1" dirty="0" smtClean="0">
                <a:solidFill>
                  <a:srgbClr val="FF0000"/>
                </a:solidFill>
              </a:rPr>
              <a:t>– Forward 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48" y="5202624"/>
            <a:ext cx="9144000" cy="15029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0" indent="-34290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200" b="1" dirty="0" err="1" smtClean="0">
                <a:solidFill>
                  <a:srgbClr val="EEEE10"/>
                </a:solidFill>
              </a:rPr>
              <a:t>Paradip</a:t>
            </a:r>
            <a:r>
              <a:rPr lang="en-US" sz="2200" b="1" dirty="0" smtClean="0">
                <a:solidFill>
                  <a:srgbClr val="EEEE10"/>
                </a:solidFill>
              </a:rPr>
              <a:t> - State-of-the-art, one of the most modern refineries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EEEE10"/>
                </a:solidFill>
              </a:rPr>
              <a:t>Capable of processing 100% HS including 40% Heavy crude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EEEE10"/>
                </a:solidFill>
              </a:rPr>
              <a:t>Nelson complexity factor – 12.2, comparable to the best in industry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EEEE10"/>
                </a:solidFill>
              </a:rPr>
              <a:t>Distillate yield – 81%, Energy index – 50 MBN</a:t>
            </a:r>
          </a:p>
        </p:txBody>
      </p:sp>
      <p:grpSp>
        <p:nvGrpSpPr>
          <p:cNvPr id="10" name="Group 8"/>
          <p:cNvGrpSpPr/>
          <p:nvPr/>
        </p:nvGrpSpPr>
        <p:grpSpPr>
          <a:xfrm>
            <a:off x="5806966" y="1828800"/>
            <a:ext cx="2956034" cy="2743200"/>
            <a:chOff x="1447800" y="1600200"/>
            <a:chExt cx="7090410" cy="4546898"/>
          </a:xfrm>
        </p:grpSpPr>
        <p:pic>
          <p:nvPicPr>
            <p:cNvPr id="11" name="Picture 10" descr="C:\Users\00072125\AppData\Local\Microsoft\Windows\Temporary Internet Files\Content.Outlook\ZF4P61JA\DSC_7127 (2).JPG"/>
            <p:cNvPicPr/>
            <p:nvPr/>
          </p:nvPicPr>
          <p:blipFill>
            <a:blip r:embed="rId3" cstate="print">
              <a:lum bright="-6000"/>
            </a:blip>
            <a:srcRect l="2500" t="11014"/>
            <a:stretch>
              <a:fillRect/>
            </a:stretch>
          </p:blipFill>
          <p:spPr bwMode="auto">
            <a:xfrm>
              <a:off x="5090160" y="1600200"/>
              <a:ext cx="3448050" cy="2133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2" descr="C:\Documents and Settings\00076953\Desktop\Annual Press Conf 2013\Annual Press Conference\Photographs\APC photos_narang sir\Installation of Atmospheric and Vacuum Unit at Paradi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3749040"/>
              <a:ext cx="3657600" cy="239805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3" descr="C:\Documents and Settings\00076953\Desktop\Annual Press Conf 2013\Annual Press Conference\Photographs\APC photos_narang sir\Erection of  CDU column at PDR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1600200"/>
              <a:ext cx="3657600" cy="218948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C:\Users\00040785\Desktop\SITE PHOTOS-board - Copy\DSC_0719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3007" y="3764280"/>
              <a:ext cx="3526155" cy="2362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Pipelines </a:t>
            </a:r>
            <a:r>
              <a:rPr lang="en-US" sz="2800" b="0" i="1" dirty="0" smtClean="0">
                <a:solidFill>
                  <a:srgbClr val="FF0000"/>
                </a:solidFill>
              </a:rPr>
              <a:t>– Resplendent networking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F2E72B1-57C7-43C1-AC70-FCC2938CC17F}" type="datetime1">
              <a:rPr lang="en-US"/>
              <a:pPr>
                <a:defRPr/>
              </a:pPr>
              <a:t>5/31/2013</a:t>
            </a:fld>
            <a:endParaRPr lang="es-ES" dirty="0"/>
          </a:p>
        </p:txBody>
      </p:sp>
      <p:sp>
        <p:nvSpPr>
          <p:cNvPr id="29700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76503-CFB6-40AF-B792-D251E1DF93FC}" type="slidenum">
              <a:rPr lang="es-ES"/>
              <a:pPr/>
              <a:t>16</a:t>
            </a:fld>
            <a:endParaRPr lang="es-ES"/>
          </a:p>
        </p:txBody>
      </p:sp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711200" y="1397000"/>
          <a:ext cx="7675563" cy="4394200"/>
        </p:xfrm>
        <a:graphic>
          <a:graphicData uri="http://schemas.openxmlformats.org/presentationml/2006/ole">
            <p:oleObj spid="_x0000_s29701" r:id="rId4" imgW="7675529" imgH="4676037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845107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Economic transportation – 47% of total white oil products moved through pipelines; 36% by rail, 2% by road &amp; 14% through coastal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4953000"/>
          </a:xfrm>
          <a:extLst/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dirty="0"/>
              <a:t>Two additional SPMs commissioned at Paradip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5 SPMs in operation - 2 on west coast, 3 on east coast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Cumulative handling of over 500 MMT crude at </a:t>
            </a:r>
            <a:r>
              <a:rPr lang="en-US" sz="2000" dirty="0" err="1" smtClean="0"/>
              <a:t>Vadinar</a:t>
            </a:r>
            <a:r>
              <a:rPr lang="en-US" sz="2000" dirty="0" smtClean="0"/>
              <a:t> &amp; over 50 MMT crude at Paradip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Added storage capacity of over 360 TMT for crude </a:t>
            </a:r>
            <a:r>
              <a:rPr lang="en-US" sz="2200" dirty="0" smtClean="0"/>
              <a:t>oil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Blending facility at </a:t>
            </a:r>
            <a:r>
              <a:rPr lang="en-US" sz="2200" dirty="0" err="1" smtClean="0"/>
              <a:t>Vadinar</a:t>
            </a:r>
            <a:r>
              <a:rPr lang="en-US" sz="2200" dirty="0" smtClean="0"/>
              <a:t> – ready for commissioning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dirty="0" smtClean="0"/>
              <a:t>First </a:t>
            </a:r>
            <a:r>
              <a:rPr sz="2200" dirty="0"/>
              <a:t>customer connectivity through gas </a:t>
            </a:r>
            <a:r>
              <a:rPr sz="2200" dirty="0" smtClean="0"/>
              <a:t>pipeline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47FE9-BF37-4AA2-891A-7AB9513B91E0}" type="slidenum">
              <a:rPr lang="es-ES"/>
              <a:pPr/>
              <a:t>17</a:t>
            </a:fld>
            <a:endParaRPr lang="es-ES"/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Pipelines </a:t>
            </a:r>
            <a:r>
              <a:rPr lang="en-US" sz="2800" b="0" i="1" smtClean="0">
                <a:solidFill>
                  <a:srgbClr val="FF0000"/>
                </a:solidFill>
              </a:rPr>
              <a:t>– Spreading wings</a:t>
            </a:r>
          </a:p>
        </p:txBody>
      </p:sp>
      <p:pic>
        <p:nvPicPr>
          <p:cNvPr id="7" name="Picture 2" descr="C:\Documents and Settings\00076953\Desktop\Annual Press Conf 2013\Annual Press Conference\Photographs\APC photos_narang sir\28 meter long P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81150"/>
            <a:ext cx="2768600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00076953\Desktop\Annual Press Conf 2013\Annual Press Conference\Photographs\APC photos_narang sir\Marine Spread mobilized at Parad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81500"/>
            <a:ext cx="27940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5715000" y="1676400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953000"/>
          </a:xfrm>
          <a:extLst/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Over 110 MMTPA capacity &amp; 19,000 KM by 2016-17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Enhancement of capability to transport heavy crude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From 25 </a:t>
            </a:r>
            <a:r>
              <a:rPr lang="en-US" sz="2200" dirty="0" err="1" smtClean="0"/>
              <a:t>cst</a:t>
            </a:r>
            <a:r>
              <a:rPr lang="en-US" sz="2200" dirty="0" smtClean="0"/>
              <a:t> to 40 </a:t>
            </a:r>
            <a:r>
              <a:rPr lang="en-US" sz="2200" dirty="0" err="1" smtClean="0"/>
              <a:t>cst</a:t>
            </a:r>
            <a:endParaRPr lang="en-US" sz="2200" dirty="0"/>
          </a:p>
          <a:p>
            <a:pPr marL="342900" lvl="1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Major Crude oil pipelines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Debottlenecking of </a:t>
            </a:r>
            <a:r>
              <a:rPr lang="en-US" sz="2200" dirty="0" err="1" smtClean="0"/>
              <a:t>Salaya</a:t>
            </a:r>
            <a:r>
              <a:rPr lang="en-US" sz="2200" dirty="0" smtClean="0"/>
              <a:t>-Mathura pipeline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Augmentation of Paradip-</a:t>
            </a:r>
            <a:r>
              <a:rPr lang="en-US" sz="2200" dirty="0" err="1" smtClean="0"/>
              <a:t>Haldia</a:t>
            </a:r>
            <a:r>
              <a:rPr lang="en-US" sz="2200" dirty="0" smtClean="0"/>
              <a:t>-</a:t>
            </a:r>
            <a:r>
              <a:rPr lang="en-US" sz="2200" dirty="0" err="1" smtClean="0"/>
              <a:t>Barauni</a:t>
            </a:r>
            <a:r>
              <a:rPr lang="en-US" sz="2200" dirty="0" smtClean="0"/>
              <a:t> Pipeline </a:t>
            </a:r>
          </a:p>
          <a:p>
            <a:pPr marL="342900" lvl="1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Major Product pipelines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Paradip Raipur Ranchi Pipeline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Paradip-</a:t>
            </a:r>
            <a:r>
              <a:rPr lang="en-US" sz="2200" dirty="0" err="1" smtClean="0"/>
              <a:t>Haldia</a:t>
            </a:r>
            <a:r>
              <a:rPr lang="en-US" sz="2200" dirty="0" smtClean="0"/>
              <a:t>-Durgapur LPG pipeline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Cauvery Basin Refinery (CPCL) -</a:t>
            </a:r>
            <a:r>
              <a:rPr lang="en-US" sz="2200" dirty="0" err="1" smtClean="0"/>
              <a:t>Trichy</a:t>
            </a:r>
            <a:r>
              <a:rPr lang="en-US" sz="2200" dirty="0" smtClean="0"/>
              <a:t> pipeline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47FE9-BF37-4AA2-891A-7AB9513B91E0}" type="slidenum">
              <a:rPr lang="es-ES"/>
              <a:pPr/>
              <a:t>18</a:t>
            </a:fld>
            <a:endParaRPr lang="es-ES"/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Pipelines </a:t>
            </a:r>
            <a:r>
              <a:rPr lang="en-US" sz="2800" b="0" i="1" dirty="0" smtClean="0">
                <a:solidFill>
                  <a:srgbClr val="FF0000"/>
                </a:solidFill>
              </a:rPr>
              <a:t>– Forward 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-21336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Projects over Rs. 6300 </a:t>
            </a:r>
            <a:r>
              <a:rPr lang="en-US" dirty="0" err="1" smtClean="0"/>
              <a:t>crore</a:t>
            </a:r>
            <a:r>
              <a:rPr lang="en-US" dirty="0" smtClean="0"/>
              <a:t> under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0AA01-C157-420A-A0AA-B95E148AD6AD}" type="slidenum">
              <a:rPr lang="en-US"/>
              <a:pPr/>
              <a:t>19</a:t>
            </a:fld>
            <a:endParaRPr lang="en-US"/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Domestic growth(%) </a:t>
            </a:r>
            <a:r>
              <a:rPr lang="en-US" sz="2800" b="0" i="1" dirty="0" smtClean="0">
                <a:solidFill>
                  <a:srgbClr val="FF0000"/>
                </a:solidFill>
              </a:rPr>
              <a:t>- Major POL 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08669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Trend in line with economy &amp; prices</a:t>
            </a:r>
          </a:p>
          <a:p>
            <a:pPr>
              <a:defRPr/>
            </a:pPr>
            <a:r>
              <a:rPr lang="en-US" dirty="0" smtClean="0"/>
              <a:t>Declining growth in LPG due to capping of domestic cylinders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3581400"/>
          <a:ext cx="838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" y="14478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presentation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9E7D0-572F-423D-856F-2DF9C692C2B3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6002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0AA01-C157-420A-A0AA-B95E148AD6AD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Marketing </a:t>
            </a:r>
            <a:r>
              <a:rPr lang="en-US" sz="2800" b="0" i="1" dirty="0" smtClean="0">
                <a:solidFill>
                  <a:srgbClr val="FF0000"/>
                </a:solidFill>
              </a:rPr>
              <a:t>–  Effulgent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00393"/>
            <a:ext cx="9144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Highest-ever product sales; Market leader with 48.2% market 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10540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Highest No. of ROs commissioned</a:t>
            </a:r>
          </a:p>
          <a:p>
            <a:pPr lvl="1">
              <a:defRPr/>
            </a:pPr>
            <a:r>
              <a:rPr lang="en-US" sz="2000" dirty="0" smtClean="0"/>
              <a:t>Over 10% sales contributed by KSKs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1600 ROs automated during the year, total reached to 4,377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Commissioned an AFS at </a:t>
            </a:r>
            <a:r>
              <a:rPr lang="en-US" sz="2400" i="1" dirty="0" err="1" smtClean="0"/>
              <a:t>Thoise</a:t>
            </a:r>
            <a:r>
              <a:rPr lang="en-US" sz="2400" dirty="0" smtClean="0"/>
              <a:t>: 10,500 ft. above MSL</a:t>
            </a:r>
            <a:endParaRPr sz="2400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Highest-ever supplies of 1 MMT to Nepal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Added over 600 TMTPA of LPG bottling capacity</a:t>
            </a:r>
            <a:endParaRPr lang="en-US" sz="2400" dirty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93D17-0D39-468D-B43C-DCC93528AF85}" type="slidenum">
              <a:rPr lang="es-ES"/>
              <a:pPr/>
              <a:t>21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Marketing </a:t>
            </a:r>
            <a:r>
              <a:rPr lang="en-US" sz="2800" b="0" i="1" dirty="0" smtClean="0">
                <a:solidFill>
                  <a:srgbClr val="FF0000"/>
                </a:solidFill>
              </a:rPr>
              <a:t>– Making winning moves</a:t>
            </a:r>
          </a:p>
        </p:txBody>
      </p:sp>
      <p:pic>
        <p:nvPicPr>
          <p:cNvPr id="92161" name="Picture 1" descr="C:\Documents and Settings\00076953\Desktop\Annual Press Conf 2013\Annual Press Conference\Photographs\APC photos_narang sir\IndianOil Bottling 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199"/>
            <a:ext cx="2895600" cy="20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62" name="Picture 2" descr="C:\Documents and Settings\00076953\Desktop\Annual Press Conf 2013\Annual Press Conference\Photographs\APC photos_narang sir\Aviation Fuel Centre at L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253" y="1595207"/>
            <a:ext cx="2889947" cy="206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5715000" y="1676400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53DD09-9E47-4709-9938-38F1A9CD6B39}" type="slidenum">
              <a:rPr lang="en-US"/>
              <a:pPr/>
              <a:t>22</a:t>
            </a:fld>
            <a:endParaRPr lang="en-US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Marketing </a:t>
            </a:r>
            <a:r>
              <a:rPr lang="en-US" sz="2800" b="0" i="1" dirty="0" smtClean="0">
                <a:solidFill>
                  <a:srgbClr val="FF0000"/>
                </a:solidFill>
              </a:rPr>
              <a:t>– Reaching out, touching lives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97598"/>
            <a:ext cx="9144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39,460 touch points - 51.7 % of the industry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0" y="1676400"/>
          <a:ext cx="9144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on 31.3.2013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0AA01-C157-420A-A0AA-B95E148AD6AD}" type="slidenum">
              <a:rPr lang="en-US"/>
              <a:pPr/>
              <a:t>23</a:t>
            </a:fld>
            <a:endParaRPr lang="en-US"/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Marketing </a:t>
            </a:r>
            <a:r>
              <a:rPr lang="en-US" sz="2800" b="0" i="1" dirty="0" smtClean="0">
                <a:solidFill>
                  <a:srgbClr val="FF0000"/>
                </a:solidFill>
              </a:rPr>
              <a:t>–  Forward 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Major projects under implementation</a:t>
            </a:r>
          </a:p>
          <a:p>
            <a:pPr lvl="1"/>
            <a:r>
              <a:rPr lang="en-US" dirty="0" smtClean="0"/>
              <a:t>LPG facilities and marketing terminal at Paradip</a:t>
            </a:r>
          </a:p>
          <a:p>
            <a:pPr lvl="1"/>
            <a:r>
              <a:rPr lang="en-US" dirty="0" smtClean="0"/>
              <a:t>LPG import facility at Kochi</a:t>
            </a:r>
          </a:p>
          <a:p>
            <a:pPr lvl="1"/>
            <a:r>
              <a:rPr lang="en-US" dirty="0" smtClean="0"/>
              <a:t>Various re-</a:t>
            </a:r>
            <a:r>
              <a:rPr lang="en-US" dirty="0" err="1" smtClean="0"/>
              <a:t>sitement</a:t>
            </a:r>
            <a:r>
              <a:rPr lang="en-US" dirty="0" smtClean="0"/>
              <a:t> projects for optimal logistics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Dedicated ATF pipelines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en-US" dirty="0" smtClean="0"/>
              <a:t>Initiatives in retail network</a:t>
            </a:r>
          </a:p>
          <a:p>
            <a:pPr lvl="1"/>
            <a:r>
              <a:rPr lang="en-US" dirty="0" smtClean="0"/>
              <a:t>Automation of 12,000 ROs (all ROs selling more than 100 KL/ Month) by 2016-17</a:t>
            </a:r>
          </a:p>
          <a:p>
            <a:pPr lvl="1"/>
            <a:r>
              <a:rPr lang="en-US" dirty="0"/>
              <a:t>Introduction of large format </a:t>
            </a:r>
            <a:r>
              <a:rPr lang="en-US" dirty="0" smtClean="0"/>
              <a:t>ROs at highways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Indigenously developed technologies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/>
              <a:t>Indmax</a:t>
            </a:r>
            <a:r>
              <a:rPr lang="en-US" sz="1800" dirty="0" smtClean="0"/>
              <a:t> at </a:t>
            </a:r>
            <a:r>
              <a:rPr lang="en-US" sz="1800" dirty="0" err="1" smtClean="0"/>
              <a:t>Guwahati</a:t>
            </a:r>
            <a:r>
              <a:rPr lang="en-US" sz="1800" dirty="0" smtClean="0"/>
              <a:t> &amp; Paradip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LPG </a:t>
            </a:r>
            <a:r>
              <a:rPr lang="en-US" sz="1800" dirty="0" err="1" smtClean="0"/>
              <a:t>Deasphalting</a:t>
            </a:r>
            <a:r>
              <a:rPr lang="en-US" sz="1800" dirty="0" smtClean="0"/>
              <a:t> process implemented at </a:t>
            </a:r>
            <a:r>
              <a:rPr lang="en-US" sz="1800" dirty="0" err="1" smtClean="0"/>
              <a:t>Haldia</a:t>
            </a:r>
            <a:r>
              <a:rPr lang="en-US" sz="18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/>
              <a:t>INDAdeptG</a:t>
            </a:r>
            <a:r>
              <a:rPr lang="en-US" sz="1800" dirty="0" smtClean="0"/>
              <a:t> being implemented at </a:t>
            </a:r>
            <a:r>
              <a:rPr lang="en-US" sz="1800" dirty="0" err="1" smtClean="0"/>
              <a:t>Guwahati</a:t>
            </a:r>
            <a:endParaRPr lang="en-US" sz="18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Food grade Hexane unit commissioned at HMEL, </a:t>
            </a:r>
            <a:r>
              <a:rPr lang="en-US" sz="1800" dirty="0" err="1" smtClean="0"/>
              <a:t>Bhatinda</a:t>
            </a:r>
            <a:endParaRPr lang="en-US" sz="1800" dirty="0" smtClean="0"/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SzTx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India’s first Integrated </a:t>
            </a:r>
            <a:r>
              <a:rPr lang="en-US" sz="2000" dirty="0" err="1" smtClean="0">
                <a:solidFill>
                  <a:srgbClr val="002060"/>
                </a:solidFill>
              </a:rPr>
              <a:t>lignocellulosic</a:t>
            </a:r>
            <a:r>
              <a:rPr lang="en-US" sz="2000" dirty="0" smtClean="0">
                <a:solidFill>
                  <a:srgbClr val="002060"/>
                </a:solidFill>
              </a:rPr>
              <a:t> biomass to ethanol pilot plant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SzTx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First time co-processing of non-edible oil in DHDT unit of CPCL, Chennai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93D17-0D39-468D-B43C-DCC93528AF85}" type="slidenum">
              <a:rPr lang="es-ES"/>
              <a:pPr/>
              <a:t>24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R&amp;D </a:t>
            </a:r>
            <a:r>
              <a:rPr lang="en-US" sz="2800" b="0" i="1" dirty="0" smtClean="0">
                <a:solidFill>
                  <a:srgbClr val="FF0000"/>
                </a:solidFill>
              </a:rPr>
              <a:t>– Class apart</a:t>
            </a:r>
          </a:p>
        </p:txBody>
      </p:sp>
      <p:pic>
        <p:nvPicPr>
          <p:cNvPr id="8499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600" y="4038600"/>
            <a:ext cx="2910199" cy="202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562600" y="6050578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Lignocellulosic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Biomass to ethanol pilot plant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9" name="Picture 2" descr="C:\Users\00072125\AppData\Local\Microsoft\Windows\Temporary Internet Files\Content.Outlook\ZF4P61JA\FCC.jp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t="4888" r="5833"/>
          <a:stretch>
            <a:fillRect/>
          </a:stretch>
        </p:blipFill>
        <p:spPr bwMode="auto">
          <a:xfrm>
            <a:off x="5791200" y="1432034"/>
            <a:ext cx="2895600" cy="183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486400" y="3337034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View of Indigenously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developed  INDMAX technology at Paradip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86400" y="1676400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510540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/>
              <a:t>Lubricants</a:t>
            </a:r>
          </a:p>
          <a:p>
            <a:pPr lvl="1">
              <a:defRPr/>
            </a:pPr>
            <a:r>
              <a:rPr lang="en-US" sz="2200" dirty="0" smtClean="0"/>
              <a:t>120 product formulations developed </a:t>
            </a:r>
          </a:p>
          <a:p>
            <a:pPr lvl="1">
              <a:defRPr/>
            </a:pPr>
            <a:r>
              <a:rPr lang="en-US" sz="2200" dirty="0" smtClean="0"/>
              <a:t>Received 43 OEM/customer/</a:t>
            </a:r>
            <a:r>
              <a:rPr lang="en-US" sz="2200" dirty="0" err="1" smtClean="0"/>
              <a:t>defence</a:t>
            </a:r>
            <a:r>
              <a:rPr lang="en-US" sz="2200" dirty="0" smtClean="0"/>
              <a:t> approvals &amp;                 re-certifications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dirty="0"/>
              <a:t>Patents</a:t>
            </a:r>
          </a:p>
          <a:p>
            <a:pPr lvl="1">
              <a:defRPr/>
            </a:pPr>
            <a:r>
              <a:rPr lang="en-US" dirty="0" smtClean="0"/>
              <a:t>Applied record No. of 52 patents in a year: 8 patents granted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Status of patents: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93D17-0D39-468D-B43C-DCC93528AF85}" type="slidenum">
              <a:rPr lang="es-ES"/>
              <a:pPr/>
              <a:t>25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R&amp;D </a:t>
            </a:r>
            <a:r>
              <a:rPr lang="en-US" sz="2800" b="0" i="1" dirty="0" smtClean="0">
                <a:solidFill>
                  <a:srgbClr val="FF0000"/>
                </a:solidFill>
              </a:rPr>
              <a:t>– Class apart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563" y="5638800"/>
          <a:ext cx="4008437" cy="792512"/>
        </p:xfrm>
        <a:graphic>
          <a:graphicData uri="http://schemas.openxmlformats.org/drawingml/2006/table">
            <a:tbl>
              <a:tblPr/>
              <a:tblGrid>
                <a:gridCol w="898443"/>
                <a:gridCol w="1124078"/>
                <a:gridCol w="993384"/>
                <a:gridCol w="992532"/>
              </a:tblGrid>
              <a:tr h="381000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India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USA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0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133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254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1"/>
          <p:cNvGraphicFramePr>
            <a:graphicFrameLocks noGrp="1"/>
          </p:cNvGraphicFramePr>
          <p:nvPr/>
        </p:nvGraphicFramePr>
        <p:xfrm>
          <a:off x="4451349" y="5638800"/>
          <a:ext cx="4464051" cy="777336"/>
        </p:xfrm>
        <a:graphic>
          <a:graphicData uri="http://schemas.openxmlformats.org/drawingml/2006/table">
            <a:tbl>
              <a:tblPr/>
              <a:tblGrid>
                <a:gridCol w="1059265"/>
                <a:gridCol w="1195489"/>
                <a:gridCol w="1093284"/>
                <a:gridCol w="1116013"/>
              </a:tblGrid>
              <a:tr h="179295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Lubes</a:t>
                      </a:r>
                    </a:p>
                  </a:txBody>
                  <a:tcPr marL="91431" marR="91431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Refineries</a:t>
                      </a:r>
                    </a:p>
                  </a:txBody>
                  <a:tcPr marL="91431" marR="91431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91431" marR="91431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1431" marR="91431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6465"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1431" marR="91431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1431" marR="91431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1431" marR="91431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-13873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91431" marR="91431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0" y="13716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A092500E-527E-4409-8106-0433377A146B}" type="datetime1">
              <a:rPr lang="en-US"/>
              <a:pPr>
                <a:defRPr/>
              </a:pPr>
              <a:t>5/31/2013</a:t>
            </a:fld>
            <a:endParaRPr lang="es-ES" dirty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553200"/>
            <a:ext cx="2133600" cy="4048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2B28CB-F3A5-4E00-BA5D-BDCF737BBBDB}" type="slidenum">
              <a:rPr lang="es-ES"/>
              <a:pPr/>
              <a:t>26</a:t>
            </a:fld>
            <a:endParaRPr lang="es-ES"/>
          </a:p>
        </p:txBody>
      </p:sp>
      <p:sp>
        <p:nvSpPr>
          <p:cNvPr id="440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PROPEL </a:t>
            </a:r>
            <a:r>
              <a:rPr lang="en-US" sz="2800" b="0" i="1" dirty="0" smtClean="0">
                <a:solidFill>
                  <a:srgbClr val="FF0000"/>
                </a:solidFill>
              </a:rPr>
              <a:t>– Ideas for growing business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96763"/>
            <a:ext cx="9144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petrochemicals capacity share in the country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C3D91A-64A9-4CD9-9461-E4CA9FF83593}" type="slidenum">
              <a:rPr lang="es-ES"/>
              <a:pPr/>
              <a:t>27</a:t>
            </a:fld>
            <a:endParaRPr lang="es-ES"/>
          </a:p>
        </p:txBody>
      </p:sp>
      <p:sp>
        <p:nvSpPr>
          <p:cNvPr id="460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Petrochemicals </a:t>
            </a:r>
            <a:r>
              <a:rPr lang="en-US" sz="2800" b="0" i="1" dirty="0" smtClean="0">
                <a:solidFill>
                  <a:srgbClr val="FF0000"/>
                </a:solidFill>
              </a:rPr>
              <a:t>– Forward 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into niche segment</a:t>
            </a:r>
          </a:p>
          <a:p>
            <a:pPr lvl="1"/>
            <a:r>
              <a:rPr lang="en-US" dirty="0" smtClean="0"/>
              <a:t>139 TMTPA, Butadiene Extraction Unit at </a:t>
            </a:r>
            <a:r>
              <a:rPr lang="en-US" dirty="0" err="1" smtClean="0"/>
              <a:t>Panipat</a:t>
            </a:r>
            <a:endParaRPr lang="en-US" dirty="0" smtClean="0"/>
          </a:p>
          <a:p>
            <a:pPr lvl="1"/>
            <a:r>
              <a:rPr lang="en-US" dirty="0" smtClean="0"/>
              <a:t>120 TMTPA, Styrene Butadiene Rubber plant at </a:t>
            </a:r>
            <a:r>
              <a:rPr lang="en-US" dirty="0" err="1" smtClean="0"/>
              <a:t>Panipat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Revamp &amp; debottlenecking of existing PX/PTA &amp; LAB units</a:t>
            </a:r>
          </a:p>
          <a:p>
            <a:r>
              <a:rPr lang="en-US" dirty="0"/>
              <a:t>Poly Propylene unit at Paradip</a:t>
            </a:r>
          </a:p>
          <a:p>
            <a:r>
              <a:rPr lang="en-US" dirty="0" err="1" smtClean="0"/>
              <a:t>Petcoke</a:t>
            </a:r>
            <a:r>
              <a:rPr lang="en-US" dirty="0" smtClean="0"/>
              <a:t> Gasification &amp; Acetic Acid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sz="2800" b="0" i="1" dirty="0" smtClean="0">
                <a:solidFill>
                  <a:srgbClr val="FF0000"/>
                </a:solidFill>
              </a:rPr>
              <a:t>– Emerging as the fuel of choice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5755D96E-1FD3-44F6-9FF5-512E947197EF}" type="datetime1">
              <a:rPr lang="en-US"/>
              <a:pPr>
                <a:defRPr/>
              </a:pPr>
              <a:t>5/31/2013</a:t>
            </a:fld>
            <a:endParaRPr lang="es-ES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BEEE5F-3045-455E-938E-381944A99AD2}" type="slidenum">
              <a:rPr lang="es-ES"/>
              <a:pPr/>
              <a:t>28</a:t>
            </a:fld>
            <a:endParaRPr lang="es-ES"/>
          </a:p>
        </p:txBody>
      </p:sp>
      <p:graphicFrame>
        <p:nvGraphicFramePr>
          <p:cNvPr id="48133" name="Content Placeholder 3"/>
          <p:cNvGraphicFramePr>
            <a:graphicFrameLocks/>
          </p:cNvGraphicFramePr>
          <p:nvPr/>
        </p:nvGraphicFramePr>
        <p:xfrm>
          <a:off x="704850" y="1387475"/>
          <a:ext cx="8032750" cy="4327525"/>
        </p:xfrm>
        <a:graphic>
          <a:graphicData uri="http://schemas.openxmlformats.org/presentationml/2006/ole">
            <p:oleObj spid="_x0000_s77826" r:id="rId4" imgW="8029128" imgH="4328535" progId="Excel.Sheet.8">
              <p:embed/>
            </p:oleObj>
          </a:graphicData>
        </a:graphic>
      </p:graphicFrame>
      <p:sp>
        <p:nvSpPr>
          <p:cNvPr id="10" name="AutoShape 19"/>
          <p:cNvSpPr>
            <a:spLocks noChangeArrowheads="1"/>
          </p:cNvSpPr>
          <p:nvPr/>
        </p:nvSpPr>
        <p:spPr bwMode="auto">
          <a:xfrm rot="20439727">
            <a:off x="3042039" y="2495812"/>
            <a:ext cx="882813" cy="574631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  <a:cs typeface="Calibri" pitchFamily="34" charset="0"/>
              </a:rPr>
              <a:t>25%</a:t>
            </a:r>
            <a:endParaRPr lang="en-US" sz="18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20955713">
            <a:off x="5071632" y="2200382"/>
            <a:ext cx="899208" cy="539975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  <a:cs typeface="Calibri" pitchFamily="34" charset="0"/>
              </a:rPr>
              <a:t>10%</a:t>
            </a:r>
            <a:endParaRPr lang="en-US" sz="18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01071"/>
            <a:ext cx="9144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Highest-ever R-LNG sales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F0F65-F433-4F1E-9EE6-2F5A7A32D87E}" type="slidenum">
              <a:rPr lang="es-ES"/>
              <a:pPr/>
              <a:t>29</a:t>
            </a:fld>
            <a:endParaRPr lang="es-ES"/>
          </a:p>
        </p:txBody>
      </p:sp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Gas </a:t>
            </a:r>
            <a:r>
              <a:rPr lang="en-US" sz="2800" b="0" i="1" dirty="0" smtClean="0">
                <a:solidFill>
                  <a:srgbClr val="FF0000"/>
                </a:solidFill>
              </a:rPr>
              <a:t>– Emerging as the fuel of choice…</a:t>
            </a:r>
          </a:p>
        </p:txBody>
      </p:sp>
      <p:sp>
        <p:nvSpPr>
          <p:cNvPr id="5018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dirty="0"/>
              <a:t>Finalized PMC for </a:t>
            </a:r>
            <a:r>
              <a:rPr dirty="0" err="1"/>
              <a:t>Ennore</a:t>
            </a:r>
            <a:r>
              <a:rPr dirty="0"/>
              <a:t> LNG project</a:t>
            </a:r>
          </a:p>
          <a:p>
            <a:pPr>
              <a:buFont typeface="Arial" pitchFamily="34" charset="0"/>
              <a:buChar char="•"/>
            </a:pPr>
            <a:r>
              <a:rPr dirty="0"/>
              <a:t>Aggressive moves for laying cross-country  gas pipelines</a:t>
            </a:r>
          </a:p>
          <a:p>
            <a:pPr>
              <a:buFont typeface="Arial" pitchFamily="34" charset="0"/>
              <a:buChar char="•"/>
            </a:pPr>
            <a:r>
              <a:rPr dirty="0"/>
              <a:t>Authorized </a:t>
            </a:r>
            <a:r>
              <a:rPr dirty="0" smtClean="0"/>
              <a:t> to build CGD networks </a:t>
            </a:r>
            <a:r>
              <a:rPr dirty="0"/>
              <a:t>in Chandigarh &amp; Allahabad</a:t>
            </a:r>
          </a:p>
          <a:p>
            <a:pPr>
              <a:buFont typeface="Arial" pitchFamily="34" charset="0"/>
              <a:buChar char="•"/>
            </a:pPr>
            <a:r>
              <a:rPr dirty="0"/>
              <a:t>Supplies through </a:t>
            </a:r>
            <a:r>
              <a:rPr i="1" dirty="0"/>
              <a:t>‘LNG at Doorstep’ </a:t>
            </a:r>
            <a:r>
              <a:rPr dirty="0"/>
              <a:t>- growth of 77%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1EE796-92C1-448A-AEC9-376BB04110FA}" type="datetime1">
              <a:rPr lang="en-US"/>
              <a:pPr>
                <a:defRPr/>
              </a:pPr>
              <a:t>5/31/2013</a:t>
            </a:fld>
            <a:endParaRPr lang="es-E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BF06A7-10A8-41B6-BF92-B3952D0753C5}" type="slidenum">
              <a:rPr lang="es-ES"/>
              <a:pPr/>
              <a:t>3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4263742" y="2743200"/>
            <a:ext cx="3010311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Synopsis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8513" y="1457325"/>
            <a:ext cx="2117725" cy="5078413"/>
            <a:chOff x="798513" y="1457325"/>
            <a:chExt cx="2117725" cy="5078413"/>
          </a:xfrm>
        </p:grpSpPr>
        <p:pic>
          <p:nvPicPr>
            <p:cNvPr id="14342" name="Picture 2" descr="https://encrypted-tbn3.google.com/images?q=tbn:ANd9GcS_5OraHx380noIzKuNrtn1-E6Nan2q4OuNwNi7wFYvEaFf5ANm4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688" y="1457325"/>
              <a:ext cx="2114550" cy="138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5" descr="C:\Users\00225501\Desktop\D(R&amp;D)'s Notes\Performance Highlights Book use for Photograph. 07.04.12\Refinery Techonology\Page No.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1688" y="2846388"/>
              <a:ext cx="211455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8513" y="5319713"/>
              <a:ext cx="2114550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" descr="C:\Users\PRRPL_DGM\AppData\Local\Temp\Rar$DI45.612\DSC_021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275" y="4124325"/>
              <a:ext cx="2112963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IMG_5906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105400" y="1590325"/>
            <a:ext cx="3505200" cy="458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F0F65-F433-4F1E-9EE6-2F5A7A32D87E}" type="slidenum">
              <a:rPr lang="es-ES"/>
              <a:pPr/>
              <a:t>30</a:t>
            </a:fld>
            <a:endParaRPr lang="es-ES"/>
          </a:p>
        </p:txBody>
      </p:sp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/>
            <a:r>
              <a:rPr lang="en-US" b="1" dirty="0" smtClean="0"/>
              <a:t>E&amp;P</a:t>
            </a:r>
            <a:r>
              <a:rPr lang="en-US" dirty="0" smtClean="0"/>
              <a:t> </a:t>
            </a:r>
            <a:r>
              <a:rPr lang="en-US" sz="2800" i="1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A landmark year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228600" y="1722437"/>
            <a:ext cx="4114800" cy="4525963"/>
          </a:xfrm>
        </p:spPr>
        <p:txBody>
          <a:bodyPr/>
          <a:lstStyle/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Acquired 10% stake in Niobrara Shale Oil JV asset, Carrizo, USA – brought in 1</a:t>
            </a:r>
            <a:r>
              <a:rPr lang="en-US" sz="2200" baseline="30000" dirty="0" smtClean="0">
                <a:solidFill>
                  <a:srgbClr val="002060"/>
                </a:solidFill>
              </a:rPr>
              <a:t>st</a:t>
            </a:r>
            <a:r>
              <a:rPr lang="en-US" sz="2200" dirty="0" smtClean="0">
                <a:solidFill>
                  <a:srgbClr val="002060"/>
                </a:solidFill>
              </a:rPr>
              <a:t> E&amp;P earnings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Production started in Project Carabobo, Venezuela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1</a:t>
            </a:r>
            <a:r>
              <a:rPr lang="en-US" sz="2200" baseline="30000" dirty="0" smtClean="0">
                <a:solidFill>
                  <a:srgbClr val="002060"/>
                </a:solidFill>
              </a:rPr>
              <a:t>st</a:t>
            </a:r>
            <a:r>
              <a:rPr lang="en-US" sz="2200" dirty="0" smtClean="0">
                <a:solidFill>
                  <a:srgbClr val="002060"/>
                </a:solidFill>
              </a:rPr>
              <a:t> ever drilling in the domestic operated block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Discovery in 3 wells</a:t>
            </a: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342900" lvl="1" indent="-342900">
              <a:lnSpc>
                <a:spcPts val="3200"/>
              </a:lnSpc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676400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6190608"/>
            <a:ext cx="4572000" cy="46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ts val="32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 view of the drilling site: IOC </a:t>
            </a:r>
            <a:r>
              <a:rPr lang="en-US" sz="2000" b="1" dirty="0" err="1" smtClean="0">
                <a:solidFill>
                  <a:srgbClr val="002060"/>
                </a:solidFill>
              </a:rPr>
              <a:t>Khambel</a:t>
            </a:r>
            <a:r>
              <a:rPr lang="en-US" sz="2000" b="1" dirty="0" smtClean="0">
                <a:solidFill>
                  <a:srgbClr val="002060"/>
                </a:solidFill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2362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400" dirty="0" smtClean="0"/>
              <a:t>Wind </a:t>
            </a:r>
            <a:r>
              <a:rPr sz="2400" dirty="0"/>
              <a:t>capacity enhanced to </a:t>
            </a:r>
            <a:r>
              <a:rPr sz="2400" dirty="0" smtClean="0"/>
              <a:t>63 MW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100 </a:t>
            </a:r>
            <a:r>
              <a:rPr lang="en-US" sz="2400" dirty="0"/>
              <a:t>GWH grid-connected renewable energy generation in a </a:t>
            </a:r>
            <a:r>
              <a:rPr lang="en-US" sz="2400" dirty="0" smtClean="0"/>
              <a:t>year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sz="2400" dirty="0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3D481-8F7D-49F6-ABBA-66D579AE8185}" type="slidenum">
              <a:rPr lang="es-ES"/>
              <a:pPr/>
              <a:t>31</a:t>
            </a:fld>
            <a:endParaRPr lang="es-ES"/>
          </a:p>
        </p:txBody>
      </p:sp>
      <p:sp>
        <p:nvSpPr>
          <p:cNvPr id="542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Clean energy </a:t>
            </a:r>
            <a:r>
              <a:rPr lang="en-US" sz="2800" b="0" i="1" dirty="0" smtClean="0">
                <a:solidFill>
                  <a:srgbClr val="FF0000"/>
                </a:solidFill>
              </a:rPr>
              <a:t>– Towards a sustainable future </a:t>
            </a:r>
          </a:p>
        </p:txBody>
      </p:sp>
      <p:pic>
        <p:nvPicPr>
          <p:cNvPr id="54280" name="Picture 8" descr="http://znb.india.com/upload/2011/8/17/suz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813" y="1752600"/>
            <a:ext cx="308918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114800" y="3984010"/>
            <a:ext cx="5029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Initiatives towards cleaner tomorrow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Carbon foot printing at 48 locations 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Energy audit of 28 buildings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Rain water harvesting at 54 locations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Solarization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of about 300 ROs</a:t>
            </a: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4038600"/>
            <a:ext cx="3048000" cy="228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Up Arrow 35"/>
          <p:cNvSpPr/>
          <p:nvPr/>
        </p:nvSpPr>
        <p:spPr>
          <a:xfrm>
            <a:off x="6019800" y="1597025"/>
            <a:ext cx="1828800" cy="5032375"/>
          </a:xfrm>
          <a:prstGeom prst="upArrow">
            <a:avLst/>
          </a:prstGeom>
          <a:solidFill>
            <a:srgbClr val="0099FF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CAPEX plans </a:t>
            </a:r>
            <a:r>
              <a:rPr lang="en-US" sz="2800" b="0" i="1" dirty="0" smtClean="0">
                <a:solidFill>
                  <a:srgbClr val="FF0000"/>
                </a:solidFill>
              </a:rPr>
              <a:t>- Investing for a brighter </a:t>
            </a:r>
            <a:br>
              <a:rPr lang="en-US" sz="2800" b="0" i="1" dirty="0" smtClean="0">
                <a:solidFill>
                  <a:srgbClr val="FF0000"/>
                </a:solidFill>
              </a:rPr>
            </a:br>
            <a:r>
              <a:rPr lang="en-US" sz="2800" b="0" i="1" dirty="0" smtClean="0">
                <a:solidFill>
                  <a:srgbClr val="FF0000"/>
                </a:solidFill>
              </a:rPr>
              <a:t>tomorrow</a:t>
            </a:r>
          </a:p>
        </p:txBody>
      </p:sp>
      <p:sp>
        <p:nvSpPr>
          <p:cNvPr id="5632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E2BDDE-6026-4400-84CF-D6E7C0EB34DE}" type="slidenum">
              <a:rPr lang="es-ES"/>
              <a:pPr/>
              <a:t>32</a:t>
            </a:fld>
            <a:endParaRPr lang="es-E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gray">
          <a:xfrm rot="20876594">
            <a:off x="8081577" y="2809875"/>
            <a:ext cx="825500" cy="631825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" name="Oval 35"/>
          <p:cNvSpPr>
            <a:spLocks noChangeArrowheads="1"/>
          </p:cNvSpPr>
          <p:nvPr/>
        </p:nvSpPr>
        <p:spPr bwMode="gray">
          <a:xfrm>
            <a:off x="8011727" y="2324100"/>
            <a:ext cx="917575" cy="1368425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gray">
          <a:xfrm>
            <a:off x="8027603" y="2349500"/>
            <a:ext cx="901700" cy="11906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gray">
          <a:xfrm>
            <a:off x="8040302" y="2365375"/>
            <a:ext cx="909638" cy="14732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gray">
          <a:xfrm>
            <a:off x="8106977" y="2406650"/>
            <a:ext cx="808038" cy="11953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6338" name="Text Box 39"/>
          <p:cNvSpPr txBox="1">
            <a:spLocks noChangeArrowheads="1"/>
          </p:cNvSpPr>
          <p:nvPr/>
        </p:nvSpPr>
        <p:spPr bwMode="gray">
          <a:xfrm>
            <a:off x="7924800" y="2892623"/>
            <a:ext cx="1066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56,200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Oval 40"/>
          <p:cNvSpPr>
            <a:spLocks noChangeArrowheads="1"/>
          </p:cNvSpPr>
          <p:nvPr/>
        </p:nvSpPr>
        <p:spPr bwMode="gray">
          <a:xfrm rot="20827004">
            <a:off x="8001843" y="4744629"/>
            <a:ext cx="712114" cy="545422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012850" y="3922842"/>
            <a:ext cx="863710" cy="1283957"/>
            <a:chOff x="730" y="2112"/>
            <a:chExt cx="842" cy="855"/>
          </a:xfrm>
        </p:grpSpPr>
        <p:sp>
          <p:nvSpPr>
            <p:cNvPr id="26" name="Oval 42"/>
            <p:cNvSpPr>
              <a:spLocks noChangeArrowheads="1"/>
            </p:cNvSpPr>
            <p:nvPr/>
          </p:nvSpPr>
          <p:spPr bwMode="gray">
            <a:xfrm>
              <a:off x="730" y="2112"/>
              <a:ext cx="842" cy="8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Oval 43"/>
            <p:cNvSpPr>
              <a:spLocks noChangeArrowheads="1"/>
            </p:cNvSpPr>
            <p:nvPr/>
          </p:nvSpPr>
          <p:spPr bwMode="gray">
            <a:xfrm>
              <a:off x="742" y="2117"/>
              <a:ext cx="822" cy="83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gray">
            <a:xfrm>
              <a:off x="750" y="2125"/>
              <a:ext cx="781" cy="77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Oval 45"/>
            <p:cNvSpPr>
              <a:spLocks noChangeArrowheads="1"/>
            </p:cNvSpPr>
            <p:nvPr/>
          </p:nvSpPr>
          <p:spPr bwMode="gray">
            <a:xfrm>
              <a:off x="794" y="2153"/>
              <a:ext cx="696" cy="6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361" name="Text Box 46"/>
            <p:cNvSpPr txBox="1">
              <a:spLocks noChangeArrowheads="1"/>
            </p:cNvSpPr>
            <p:nvPr/>
          </p:nvSpPr>
          <p:spPr bwMode="gray">
            <a:xfrm>
              <a:off x="793" y="2443"/>
              <a:ext cx="739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45,430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Oval 47"/>
          <p:cNvSpPr>
            <a:spLocks noChangeArrowheads="1"/>
          </p:cNvSpPr>
          <p:nvPr/>
        </p:nvSpPr>
        <p:spPr bwMode="gray">
          <a:xfrm>
            <a:off x="8089515" y="5895975"/>
            <a:ext cx="525462" cy="504825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7" name="Oval 48"/>
          <p:cNvSpPr>
            <a:spLocks noChangeArrowheads="1"/>
          </p:cNvSpPr>
          <p:nvPr/>
        </p:nvSpPr>
        <p:spPr bwMode="gray">
          <a:xfrm>
            <a:off x="8091102" y="5362575"/>
            <a:ext cx="587375" cy="96996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gray">
          <a:xfrm>
            <a:off x="8140315" y="5367337"/>
            <a:ext cx="573087" cy="9461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gray">
          <a:xfrm>
            <a:off x="8148252" y="5376862"/>
            <a:ext cx="546100" cy="88423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gray">
          <a:xfrm>
            <a:off x="8091102" y="5402262"/>
            <a:ext cx="485775" cy="7159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6346" name="Text Box 52"/>
          <p:cNvSpPr txBox="1">
            <a:spLocks noChangeArrowheads="1"/>
          </p:cNvSpPr>
          <p:nvPr/>
        </p:nvSpPr>
        <p:spPr bwMode="gray">
          <a:xfrm>
            <a:off x="8001000" y="5715594"/>
            <a:ext cx="838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24,400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6450012" y="1749425"/>
            <a:ext cx="2160588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Five Year </a:t>
            </a:r>
            <a:r>
              <a:rPr lang="en-US" sz="2000" b="1" dirty="0" smtClean="0">
                <a:latin typeface="+mj-lt"/>
              </a:rPr>
              <a:t>Plans, BE</a:t>
            </a:r>
            <a:endParaRPr lang="en-US" sz="2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29828" y="5712081"/>
            <a:ext cx="99826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X Plan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477001" y="4492881"/>
            <a:ext cx="914400" cy="307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XI Plan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509658" y="3003551"/>
            <a:ext cx="8382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XII Plan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76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Rs. </a:t>
            </a:r>
            <a:r>
              <a:rPr lang="en-US" b="1" dirty="0" err="1" smtClean="0"/>
              <a:t>crore</a:t>
            </a:r>
            <a:endParaRPr lang="en-US" b="1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76942" y="4953000"/>
          <a:ext cx="5105400" cy="152400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3209109"/>
                <a:gridCol w="1896291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XII Plan CAPEX, Rs. </a:t>
                      </a:r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crore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56,200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14300" indent="0" algn="l" defTabSz="914400" rtl="0" eaLnBrk="1" fontAlgn="b" latinLnBrk="0" hangingPunct="1"/>
                      <a:r>
                        <a:rPr lang="en-US" sz="2000" b="1" u="none" strike="noStrike" kern="1200" dirty="0"/>
                        <a:t>E&amp;P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6,200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114300" indent="0" algn="l" defTabSz="914400" rtl="0" eaLnBrk="1" fontAlgn="b" latinLnBrk="0" hangingPunct="1"/>
                      <a:r>
                        <a:rPr lang="en-US" sz="2000" b="1" u="none" strike="noStrike" kern="1200" dirty="0" smtClean="0"/>
                        <a:t>Refining</a:t>
                      </a:r>
                      <a:r>
                        <a:rPr lang="en-US" sz="2000" b="1" u="none" strike="noStrike" kern="1200" baseline="0" dirty="0" smtClean="0"/>
                        <a:t> &amp; Marketing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41,456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114300" indent="0" algn="l" defTabSz="914400" rtl="0" eaLnBrk="1" fontAlgn="b" latinLnBrk="0" hangingPunct="1"/>
                      <a:r>
                        <a:rPr lang="en-US" sz="2000" b="1" u="none" strike="noStrike" kern="1200" dirty="0"/>
                        <a:t>Petrochemicals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8,544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257800" cy="3048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CAPEX of Rs</a:t>
            </a:r>
            <a:r>
              <a:rPr lang="en-US" sz="2400" dirty="0"/>
              <a:t>. 48,655 </a:t>
            </a:r>
            <a:r>
              <a:rPr lang="en-US" sz="2400" dirty="0" err="1"/>
              <a:t>crore</a:t>
            </a:r>
            <a:r>
              <a:rPr lang="en-US" sz="2400" dirty="0"/>
              <a:t> during XI </a:t>
            </a:r>
            <a:r>
              <a:rPr lang="en-US" sz="2400" dirty="0" smtClean="0"/>
              <a:t>Plan, 7.1% more than plan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Budgeted Estimate (BE) of Rs. 56,200 </a:t>
            </a:r>
            <a:r>
              <a:rPr lang="en-US" sz="2400" dirty="0" err="1" smtClean="0"/>
              <a:t>crore</a:t>
            </a:r>
            <a:r>
              <a:rPr lang="en-US" sz="2400" dirty="0" smtClean="0"/>
              <a:t> in XII Plan</a:t>
            </a:r>
            <a:endParaRPr lang="en-US" sz="2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Rs. 9378 </a:t>
            </a:r>
            <a:r>
              <a:rPr lang="en-US" sz="2200" dirty="0" err="1" smtClean="0"/>
              <a:t>crore</a:t>
            </a:r>
            <a:r>
              <a:rPr lang="en-US" sz="2200" dirty="0" smtClean="0"/>
              <a:t> in 2012-13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BE of Rs. 11,277 </a:t>
            </a:r>
            <a:r>
              <a:rPr lang="en-US" sz="2200" dirty="0" err="1" smtClean="0"/>
              <a:t>crore</a:t>
            </a:r>
            <a:r>
              <a:rPr lang="en-US" sz="2200" dirty="0" smtClean="0"/>
              <a:t> in 2013-14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Global agenda </a:t>
            </a:r>
            <a:r>
              <a:rPr lang="en-US" sz="2800" b="0" i="1" dirty="0" smtClean="0">
                <a:solidFill>
                  <a:srgbClr val="FF0000"/>
                </a:solidFill>
              </a:rPr>
              <a:t>– Beyond boundaries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1960D-623D-4F1A-92B8-C22824E02A5C}" type="slidenum">
              <a:rPr lang="es-ES"/>
              <a:pPr/>
              <a:t>33</a:t>
            </a:fld>
            <a:endParaRPr lang="es-ES"/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val="610302676"/>
              </p:ext>
            </p:extLst>
          </p:nvPr>
        </p:nvGraphicFramePr>
        <p:xfrm>
          <a:off x="152401" y="1524000"/>
          <a:ext cx="480059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334000" y="1600200"/>
          <a:ext cx="302895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334000" y="3505200"/>
          <a:ext cx="3200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13524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Turnover (Rs. </a:t>
            </a:r>
            <a:r>
              <a:rPr lang="en-US" sz="2000" b="1" dirty="0" err="1" smtClean="0"/>
              <a:t>crore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579478"/>
            <a:ext cx="8305800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overseas subsidiaries: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IOC Middle East FZE – Marketing of Lubricants and POL products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IOC Sweden AB and IOC (USA) Inc: Facilitating overseas upstream operations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2" descr="\\Cosnhr53558\d\data_j k kumar\My Documents\Photo Gallery\03-AOSN\20121206_153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38400"/>
            <a:ext cx="417996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60" y="2362200"/>
            <a:ext cx="423458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42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8E2EDB-754A-4DFF-BA80-16F5BC401F09}" type="slidenum">
              <a:rPr lang="es-ES"/>
              <a:pPr/>
              <a:t>34</a:t>
            </a:fld>
            <a:endParaRPr lang="es-ES"/>
          </a:p>
        </p:txBody>
      </p:sp>
      <p:sp>
        <p:nvSpPr>
          <p:cNvPr id="604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</a:t>
            </a:r>
            <a:r>
              <a:rPr lang="en-US" sz="2800" b="0" i="1" dirty="0" smtClean="0">
                <a:solidFill>
                  <a:srgbClr val="FF0000"/>
                </a:solidFill>
              </a:rPr>
              <a:t>– Making a difference</a:t>
            </a:r>
          </a:p>
        </p:txBody>
      </p:sp>
      <p:sp>
        <p:nvSpPr>
          <p:cNvPr id="60423" name="TextBox 18"/>
          <p:cNvSpPr txBox="1">
            <a:spLocks noChangeArrowheads="1"/>
          </p:cNvSpPr>
          <p:nvPr/>
        </p:nvSpPr>
        <p:spPr bwMode="auto">
          <a:xfrm>
            <a:off x="1905000" y="1381125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Assam Oil School of Nursing, Digboi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98403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girls successfully completed 4-year nursing course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Cumulatively, 317 girls employed so far (100% success)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1EE796-92C1-448A-AEC9-376BB04110FA}" type="datetime1">
              <a:rPr lang="en-US"/>
              <a:pPr>
                <a:defRPr/>
              </a:pPr>
              <a:t>5/31/2013</a:t>
            </a:fld>
            <a:endParaRPr lang="es-ES" dirty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72AC15-B83F-4C67-9876-97BC26477E3D}" type="slidenum">
              <a:rPr lang="es-ES"/>
              <a:pPr/>
              <a:t>35</a:t>
            </a:fld>
            <a:endParaRPr lang="es-ES"/>
          </a:p>
        </p:txBody>
      </p:sp>
      <p:sp>
        <p:nvSpPr>
          <p:cNvPr id="624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</a:t>
            </a:r>
            <a:r>
              <a:rPr lang="en-US" sz="2800" b="0" i="1" dirty="0" smtClean="0">
                <a:solidFill>
                  <a:srgbClr val="FF0000"/>
                </a:solidFill>
              </a:rPr>
              <a:t>– Extending care and support</a:t>
            </a:r>
          </a:p>
        </p:txBody>
      </p:sp>
      <p:pic>
        <p:nvPicPr>
          <p:cNvPr id="62469" name="Picture 2" descr="\\Cosnhr53558\d\data_j k kumar\My Documents\Photo Gallery\02-Scholarships-2012\Edu scholarship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99" y="1570038"/>
            <a:ext cx="3070225" cy="202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5715000"/>
            <a:ext cx="2362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1524000"/>
            <a:ext cx="4876800" cy="1752600"/>
            <a:chOff x="48530" y="65721"/>
            <a:chExt cx="4371070" cy="994137"/>
          </a:xfrm>
        </p:grpSpPr>
        <p:sp>
          <p:nvSpPr>
            <p:cNvPr id="12" name="Rounded Rectangle 11"/>
            <p:cNvSpPr/>
            <p:nvPr/>
          </p:nvSpPr>
          <p:spPr>
            <a:xfrm>
              <a:off x="75565" y="65721"/>
              <a:ext cx="4344035" cy="9941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8530" y="114347"/>
              <a:ext cx="4245857" cy="896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marL="231775" indent="-231775" eaLnBrk="1" fontAlgn="auto" hangingPunct="1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2600 educational scholarships</a:t>
              </a:r>
            </a:p>
            <a:p>
              <a:pPr marL="231775" indent="-231775">
                <a:lnSpc>
                  <a:spcPct val="150000"/>
                </a:lnSpc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cost: Rs. 11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crore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2012-13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3657600"/>
            <a:ext cx="4800600" cy="1752600"/>
            <a:chOff x="0" y="65721"/>
            <a:chExt cx="4343400" cy="994137"/>
          </a:xfrm>
        </p:grpSpPr>
        <p:sp>
          <p:nvSpPr>
            <p:cNvPr id="15" name="Rounded Rectangle 14"/>
            <p:cNvSpPr/>
            <p:nvPr/>
          </p:nvSpPr>
          <p:spPr>
            <a:xfrm>
              <a:off x="0" y="65721"/>
              <a:ext cx="4343400" cy="99413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8835" y="114347"/>
              <a:ext cx="4245731" cy="896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>
                <a:defRPr/>
              </a:pPr>
              <a:endPara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31775" indent="-231775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 Mobile Medical Units operational, linked to 52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Kisan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Seva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Kendras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AP &amp; UP</a:t>
              </a:r>
            </a:p>
            <a:p>
              <a:pPr marL="231775" indent="-231775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Treated over 1 million patients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en-US" sz="2200" b="1" dirty="0"/>
            </a:p>
          </p:txBody>
        </p:sp>
      </p:grpSp>
      <p:pic>
        <p:nvPicPr>
          <p:cNvPr id="62475" name="Picture 4" descr="\\Cosnhr53558\d\data_j k kumar\My Documents\CSR\Projects\MMU\Photos_APSO\DSC_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9" y="4117975"/>
            <a:ext cx="2994025" cy="2127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7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8263" y="5715000"/>
            <a:ext cx="2538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9818F-E12B-4434-B5D2-8C9915E044B5}" type="slidenum">
              <a:rPr lang="es-ES"/>
              <a:pPr/>
              <a:t>36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983792" y="3276600"/>
            <a:ext cx="35702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Financials</a:t>
            </a:r>
          </a:p>
        </p:txBody>
      </p:sp>
      <p:pic>
        <p:nvPicPr>
          <p:cNvPr id="64519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447800"/>
            <a:ext cx="21145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836862"/>
            <a:ext cx="2114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5310187"/>
            <a:ext cx="21145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4114800"/>
            <a:ext cx="2112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239000" y="1447815"/>
            <a:ext cx="1447800" cy="3809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latin typeface="+mj-lt"/>
              </a:rPr>
              <a:t>(Rs. </a:t>
            </a:r>
            <a:r>
              <a:rPr lang="en-US" sz="1800" b="1" dirty="0" err="1" smtClean="0">
                <a:latin typeface="+mj-lt"/>
              </a:rPr>
              <a:t>crore</a:t>
            </a:r>
            <a:r>
              <a:rPr lang="en-US" sz="1800" b="1" dirty="0" smtClean="0">
                <a:latin typeface="+mj-lt"/>
              </a:rPr>
              <a:t>)</a:t>
            </a:r>
            <a:endParaRPr lang="en-US" sz="1800" b="1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75519"/>
          <a:ext cx="5105400" cy="4953883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1918262"/>
                <a:gridCol w="1138834"/>
                <a:gridCol w="1024152"/>
                <a:gridCol w="1024152"/>
              </a:tblGrid>
              <a:tr h="566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/>
                        <a:t>Description</a:t>
                      </a:r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/>
                        <a:t>2011-12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ysClr val="windowText" lastClr="000000"/>
                          </a:solidFill>
                        </a:rPr>
                        <a:t>2012-13</a:t>
                      </a:r>
                      <a:endParaRPr lang="en-US" sz="2000" b="1" u="none" strike="noStrik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9525" marR="857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/>
                        <a:t>Var. (%) </a:t>
                      </a:r>
                      <a:endParaRPr lang="en-US" sz="2000" b="0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9525" marR="85725" marT="9525" marB="0" anchor="ctr"/>
                </a:tc>
              </a:tr>
              <a:tr h="8572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/>
                        <a:t>Inland </a:t>
                      </a:r>
                      <a:r>
                        <a:rPr lang="en-US" sz="2000" u="none" strike="noStrike" dirty="0" smtClean="0"/>
                        <a:t>sales </a:t>
                      </a:r>
                      <a:r>
                        <a:rPr lang="en-US" sz="2000" u="none" strike="noStrike" dirty="0"/>
                        <a:t>&amp; </a:t>
                      </a:r>
                      <a:r>
                        <a:rPr lang="en-US" sz="2000" u="none" strike="noStrike" dirty="0" smtClean="0"/>
                        <a:t>exports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313044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344484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9.6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8454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/>
                        <a:t>Product </a:t>
                      </a:r>
                      <a:r>
                        <a:rPr lang="en-US" sz="2000" u="none" strike="noStrike" dirty="0" smtClean="0"/>
                        <a:t>sales </a:t>
                      </a:r>
                      <a:r>
                        <a:rPr lang="en-US" sz="2000" u="none" strike="noStrike" dirty="0"/>
                        <a:t>to OMCs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49255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52547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16.1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435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/>
                        <a:t>Gas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4059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6263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54.3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5665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/>
                        <a:t>Petrochemicals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11889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16533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39.1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557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/>
                        <a:t>Sub-Total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378247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419827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11.0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5665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/>
                        <a:t>Less: Discount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4321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/>
                        <a:t>4918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/>
                        <a:t>13.8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14300" marT="0" marB="0" anchor="ctr"/>
                </a:tc>
              </a:tr>
              <a:tr h="557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chemeClr val="bg1"/>
                          </a:solidFill>
                        </a:rPr>
                        <a:t>373926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ysClr val="windowText" lastClr="000000"/>
                          </a:solidFill>
                        </a:rPr>
                        <a:t>414909</a:t>
                      </a:r>
                      <a:endParaRPr lang="en-IN" sz="2000" b="1" i="0" u="none" strike="noStrike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solidFill>
                            <a:schemeClr val="bg1"/>
                          </a:solidFill>
                        </a:rPr>
                        <a:t>11.0</a:t>
                      </a:r>
                      <a:endParaRPr lang="en-IN" sz="2000" b="0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11430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7315200"/>
            <a:ext cx="708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Quantity Variance </a:t>
            </a:r>
            <a:r>
              <a:rPr lang="en-US" sz="1600" dirty="0" smtClean="0">
                <a:latin typeface="Rupee Foradian" pitchFamily="34" charset="0"/>
              </a:rPr>
              <a:t>Rs </a:t>
            </a:r>
            <a:r>
              <a:rPr lang="en-US" sz="1600" dirty="0" smtClean="0">
                <a:latin typeface="+mj-lt"/>
              </a:rPr>
              <a:t>3038 crore and Price Variance of   Rs 37945 crore.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5181600" y="1600200"/>
          <a:ext cx="411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010400" y="4648200"/>
            <a:ext cx="3810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Q-2</a:t>
            </a:r>
            <a:endParaRPr lang="en-US" sz="16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7010400" y="5410200"/>
            <a:ext cx="3810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Q-1</a:t>
            </a:r>
            <a:endParaRPr lang="en-US" sz="16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7010400" y="3810000"/>
            <a:ext cx="3810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Q-3</a:t>
            </a:r>
            <a:endParaRPr lang="en-US" sz="16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7010400" y="2895600"/>
            <a:ext cx="3810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Q-4</a:t>
            </a:r>
            <a:endParaRPr lang="en-US" sz="16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Turnover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Marching ahead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rot="20439727">
            <a:off x="6807160" y="2092836"/>
            <a:ext cx="772170" cy="574631"/>
          </a:xfrm>
          <a:prstGeom prst="rightArrow">
            <a:avLst>
              <a:gd name="adj1" fmla="val 50000"/>
              <a:gd name="adj2" fmla="val 50991"/>
            </a:avLst>
          </a:prstGeom>
          <a:solidFill>
            <a:srgbClr val="FF9900"/>
          </a:solidFill>
          <a:ln>
            <a:noFill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  <a:cs typeface="Calibri" pitchFamily="34" charset="0"/>
              </a:rPr>
              <a:t>11%</a:t>
            </a:r>
            <a:endParaRPr lang="en-US" sz="18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after 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F789B-7884-4AA6-B427-34A02065D031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335434253"/>
              </p:ext>
            </p:extLst>
          </p:nvPr>
        </p:nvGraphicFramePr>
        <p:xfrm>
          <a:off x="0" y="1371600"/>
          <a:ext cx="9144000" cy="52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828799"/>
          <a:ext cx="8229600" cy="4754883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4999290"/>
                <a:gridCol w="1615155"/>
                <a:gridCol w="1615155"/>
              </a:tblGrid>
              <a:tr h="484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/>
                        <a:t> 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kern="1200" dirty="0" smtClean="0"/>
                        <a:t>2011-12</a:t>
                      </a:r>
                      <a:endParaRPr lang="en-US" sz="2200" b="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u="none" strike="noStrike" dirty="0" smtClean="0"/>
                        <a:t>2012-13</a:t>
                      </a:r>
                      <a:endParaRPr lang="en-US" sz="2200" b="0" u="none" strike="noStrik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85725" marT="9525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/>
                        <a:t>Gross </a:t>
                      </a:r>
                      <a:r>
                        <a:rPr lang="en-IN" sz="2200" u="none" strike="noStrike" dirty="0" smtClean="0"/>
                        <a:t>Under-Recovery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75469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85793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848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 smtClean="0"/>
                        <a:t>Less: Compensation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180000" marT="9525" marB="0" anchor="ctr"/>
                </a:tc>
              </a:tr>
              <a:tr h="4848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/>
                        <a:t>Discount from </a:t>
                      </a:r>
                      <a:r>
                        <a:rPr lang="en-IN" sz="2200" u="none" strike="noStrike" dirty="0" smtClean="0"/>
                        <a:t>upstream </a:t>
                      </a:r>
                      <a:r>
                        <a:rPr lang="en-IN" sz="2200" u="none" strike="noStrike" dirty="0"/>
                        <a:t>c</a:t>
                      </a:r>
                      <a:r>
                        <a:rPr lang="en-IN" sz="2200" u="none" strike="noStrike" dirty="0" smtClean="0"/>
                        <a:t>ompanies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u="none" strike="noStrike" kern="1200" dirty="0" smtClean="0"/>
                        <a:t>29961</a:t>
                      </a:r>
                      <a:endParaRPr lang="en-US" sz="2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180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u="none" strike="noStrike" kern="1200" dirty="0" smtClean="0"/>
                        <a:t>31967</a:t>
                      </a:r>
                      <a:endParaRPr lang="en-US" sz="2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180000" marT="9525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 smtClean="0"/>
                        <a:t>Budgetary support from Govt.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kern="1200" dirty="0" smtClean="0"/>
                        <a:t>45486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smtClean="0"/>
                        <a:t>53278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b="0" u="none" strike="noStrike" dirty="0" smtClean="0"/>
                        <a:t>Total compensation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 smtClean="0"/>
                        <a:t>75447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 smtClean="0"/>
                        <a:t>85245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b="1" u="none" strike="noStrike" dirty="0"/>
                        <a:t>Unmet </a:t>
                      </a:r>
                      <a:r>
                        <a:rPr lang="en-IN" sz="2200" b="1" u="none" strike="noStrike" dirty="0" smtClean="0"/>
                        <a:t>Under-Recovery</a:t>
                      </a:r>
                      <a:endParaRPr lang="en-IN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/>
                        <a:t>22</a:t>
                      </a:r>
                      <a:endParaRPr lang="en-US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/>
                        <a:t>548</a:t>
                      </a:r>
                      <a:endParaRPr lang="en-US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/>
                        <a:t>% of Unmet </a:t>
                      </a:r>
                      <a:r>
                        <a:rPr lang="en-IN" sz="2200" u="none" strike="noStrike" dirty="0" smtClean="0"/>
                        <a:t>Under-Recovery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0.03%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0.64%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71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2200" u="none" strike="noStrike" dirty="0" smtClean="0"/>
                        <a:t>Loss on MS (Due to non-revision of prices)</a:t>
                      </a:r>
                      <a:endParaRPr lang="en-IN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2203</a:t>
                      </a:r>
                      <a:endParaRPr lang="en-US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/>
                        <a:t>485</a:t>
                      </a:r>
                      <a:endParaRPr lang="en-US" sz="2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0" marB="0" anchor="ctr"/>
                </a:tc>
              </a:tr>
              <a:tr h="4714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200" kern="1200" dirty="0" smtClean="0">
                          <a:solidFill>
                            <a:schemeClr val="bg1"/>
                          </a:solidFill>
                        </a:rPr>
                        <a:t>Total Unmet U/R  (including loss on MS)</a:t>
                      </a:r>
                      <a:endParaRPr lang="en-IN" sz="2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430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solidFill>
                            <a:schemeClr val="bg1"/>
                          </a:solidFill>
                        </a:rPr>
                        <a:t>2225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1800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solidFill>
                            <a:schemeClr val="bg1"/>
                          </a:solidFill>
                        </a:rPr>
                        <a:t>1033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18000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391400" y="1371615"/>
            <a:ext cx="1447800" cy="3809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latin typeface="+mj-lt"/>
              </a:rPr>
              <a:t>(Rs. </a:t>
            </a:r>
            <a:r>
              <a:rPr lang="en-US" sz="1800" b="1" dirty="0" err="1" smtClean="0">
                <a:latin typeface="+mj-lt"/>
              </a:rPr>
              <a:t>crore</a:t>
            </a:r>
            <a:r>
              <a:rPr lang="en-US" sz="1800" b="1" dirty="0" smtClean="0">
                <a:latin typeface="+mj-lt"/>
              </a:rPr>
              <a:t>)</a:t>
            </a:r>
            <a:endParaRPr lang="en-US" sz="1800" b="1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Under-recoveries 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and oil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305800" cy="129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400" dirty="0" smtClean="0"/>
              <a:t>Indian economy grows at 5%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/>
              <a:t>POL consumption @ 155.4 </a:t>
            </a:r>
            <a:r>
              <a:rPr lang="en-US" sz="2400" dirty="0" smtClean="0"/>
              <a:t>MMT</a:t>
            </a:r>
            <a:r>
              <a:rPr lang="en-US" sz="2400" dirty="0"/>
              <a:t> </a:t>
            </a:r>
            <a:r>
              <a:rPr lang="en-US" sz="2400" dirty="0" smtClean="0"/>
              <a:t>in 2012-13 from 148.1 MMT during 2011-12</a:t>
            </a:r>
            <a:endParaRPr lang="en-US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FABB4-FE3D-46E3-92F3-71909914C28E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524000"/>
          <a:ext cx="86106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F789B-7884-4AA6-B427-34A02065D031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335434253"/>
              </p:ext>
            </p:extLst>
          </p:nvPr>
        </p:nvGraphicFramePr>
        <p:xfrm>
          <a:off x="228600" y="1524000"/>
          <a:ext cx="8610600" cy="508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to Exchequer</a:t>
            </a: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A73B13-833A-4BFE-880C-D57F161F6A50}" type="slidenum">
              <a:rPr lang="es-ES"/>
              <a:pPr/>
              <a:t>41</a:t>
            </a:fld>
            <a:endParaRPr lang="es-ES"/>
          </a:p>
        </p:txBody>
      </p:sp>
      <p:graphicFrame>
        <p:nvGraphicFramePr>
          <p:cNvPr id="75782" name="Object 3"/>
          <p:cNvGraphicFramePr>
            <a:graphicFrameLocks noChangeAspect="1"/>
          </p:cNvGraphicFramePr>
          <p:nvPr/>
        </p:nvGraphicFramePr>
        <p:xfrm>
          <a:off x="776288" y="1506538"/>
          <a:ext cx="7867650" cy="4616450"/>
        </p:xfrm>
        <a:graphic>
          <a:graphicData uri="http://schemas.openxmlformats.org/presentationml/2006/ole">
            <p:oleObj spid="_x0000_s147458" name="Worksheet" r:id="rId4" imgW="7867802" imgH="4619549" progId="Excel.Sheet.8">
              <p:embed/>
            </p:oleObj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391400" y="1371615"/>
            <a:ext cx="1447800" cy="3809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latin typeface="+mj-lt"/>
              </a:rPr>
              <a:t>(Rs. </a:t>
            </a:r>
            <a:r>
              <a:rPr lang="en-US" sz="1800" b="1" dirty="0" err="1" smtClean="0">
                <a:latin typeface="+mj-lt"/>
              </a:rPr>
              <a:t>crore</a:t>
            </a:r>
            <a:r>
              <a:rPr lang="en-US" sz="1800" b="1" dirty="0" smtClean="0">
                <a:latin typeface="+mj-lt"/>
              </a:rPr>
              <a:t>)</a:t>
            </a:r>
            <a:endParaRPr lang="en-US" sz="1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5E625-4B1B-4692-A1DD-75D738CBCFCE}" type="slidenum">
              <a:rPr lang="es-ES"/>
              <a:pPr/>
              <a:t>42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618309" y="3369766"/>
            <a:ext cx="43011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Forum</a:t>
            </a:r>
          </a:p>
        </p:txBody>
      </p:sp>
      <p:pic>
        <p:nvPicPr>
          <p:cNvPr id="77831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8" y="1319213"/>
            <a:ext cx="21145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5" descr="C:\Users\00225501\Desktop\D(R&amp;D)'s Notes\Performance Highlights Book use for Photograph. 07.04.12\Refinery Techonology\Page No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88" y="2708275"/>
            <a:ext cx="21145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5181600"/>
            <a:ext cx="21145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2" descr="C:\Users\PRRPL_DGM\AppData\Local\Temp\Rar$DI45.612\DSC_0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3986213"/>
            <a:ext cx="2112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oil and gas overview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FABB4-FE3D-46E3-92F3-71909914C28E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465637"/>
            <a:ext cx="8686800" cy="185896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400" dirty="0" smtClean="0"/>
              <a:t>Crude </a:t>
            </a:r>
            <a:r>
              <a:rPr sz="2400" dirty="0"/>
              <a:t>imports (volume) - </a:t>
            </a:r>
            <a:r>
              <a:rPr lang="en-US" sz="2400" dirty="0"/>
              <a:t>CAGR </a:t>
            </a:r>
            <a:r>
              <a:rPr lang="en-US" sz="2400" dirty="0" smtClean="0"/>
              <a:t>9.2% since 2005-06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Import </a:t>
            </a:r>
            <a:r>
              <a:rPr lang="en-US" sz="2000" dirty="0"/>
              <a:t>dependency </a:t>
            </a:r>
            <a:r>
              <a:rPr lang="en-US" sz="2000" dirty="0" smtClean="0"/>
              <a:t>about 77% from 76% in 2011-12</a:t>
            </a:r>
            <a:endParaRPr sz="2000" dirty="0"/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000" dirty="0"/>
              <a:t>Crude import </a:t>
            </a:r>
            <a:r>
              <a:rPr sz="2000" dirty="0" smtClean="0"/>
              <a:t>bill @ USD 144 billion - </a:t>
            </a:r>
            <a:r>
              <a:rPr lang="en-US" sz="2000" dirty="0" smtClean="0"/>
              <a:t>CAGR 20.6% </a:t>
            </a:r>
            <a:r>
              <a:rPr lang="en-US" sz="2000" dirty="0"/>
              <a:t>since </a:t>
            </a:r>
            <a:r>
              <a:rPr lang="en-US" sz="2000" dirty="0" smtClean="0"/>
              <a:t>2005-06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Domestic </a:t>
            </a:r>
            <a:r>
              <a:rPr lang="en-US" sz="2400" dirty="0"/>
              <a:t>oil production stagnant at ~38 MMT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Gas </a:t>
            </a:r>
            <a:r>
              <a:rPr lang="en-US" sz="2400" dirty="0"/>
              <a:t>production </a:t>
            </a:r>
            <a:r>
              <a:rPr lang="en-US" sz="2400" dirty="0" smtClean="0"/>
              <a:t>declined to 40.7 BCM from 47.6 BCM in 2011-12</a:t>
            </a:r>
            <a:endParaRPr sz="2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81000" y="1447800"/>
          <a:ext cx="845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44780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dynamics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42874-1491-420F-BCAC-CAB6A43E3C77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19776"/>
            <a:ext cx="91440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EEEE1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Moderation in Indian crude basket - Average price at USD 108/bbl vs. USD 112/bbl in FY 12</a:t>
            </a:r>
            <a:endParaRPr lang="en-US" dirty="0"/>
          </a:p>
        </p:txBody>
      </p:sp>
      <p:sp>
        <p:nvSpPr>
          <p:cNvPr id="9" name="Straight Connector 8"/>
          <p:cNvSpPr/>
          <p:nvPr/>
        </p:nvSpPr>
        <p:spPr>
          <a:xfrm>
            <a:off x="838200" y="2971800"/>
            <a:ext cx="80772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2907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Av. Indian Crude Basket: USD 108/ bbl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416766-CDEB-4236-A839-C0E440D04B12}" type="slidenum">
              <a:rPr lang="es-ES"/>
              <a:pPr/>
              <a:t>7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417543" y="2708920"/>
            <a:ext cx="4702699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the core 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IndianOil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17" descr="C:\Documents and Settings\00028479\My Documents\AK CPES\Annual Press Conf 2012\APC 2013\Photographs\APC photos_narang sir\Erection of  CDU column at PD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54162"/>
            <a:ext cx="21034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C:\Documents and Settings\00028479\My Documents\AK CPES\Annual Press Conf 2012\APC 2013\Photographs\APC photos_narang sir\IndianOil Refinery at Panip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73362"/>
            <a:ext cx="21034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0" descr="C:\Documents and Settings\00028479\My Documents\AK CPES\Annual Press Conf 2012\APC 2013\Photographs\APC photos_narang sir\IndianOil Retail Outlet at Le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92562"/>
            <a:ext cx="21034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1" descr="C:\Documents and Settings\00028479\My Documents\AK CPES\Annual Press Conf 2012\APC 2013\Photographs\PL\New Folder\24122008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211762"/>
            <a:ext cx="21034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IndianOil </a:t>
            </a:r>
            <a:r>
              <a:rPr lang="en-US" sz="2800" b="0" i="1" dirty="0" smtClean="0">
                <a:solidFill>
                  <a:srgbClr val="FF0000"/>
                </a:solidFill>
              </a:rPr>
              <a:t>– A paragon in the sector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401955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534988" y="5230813"/>
            <a:ext cx="1447800" cy="1203325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effectLst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09019"/>
          <a:ext cx="5029200" cy="222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470075"/>
            <a:ext cx="9144000" cy="369332"/>
          </a:xfrm>
          <a:prstGeom prst="rect">
            <a:avLst/>
          </a:prstGeom>
          <a:solidFill>
            <a:srgbClr val="A7A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The highest ranked Indian Company in Fortune Global 500, 2012 listing: </a:t>
            </a:r>
            <a:r>
              <a:rPr lang="en-US" b="1" dirty="0">
                <a:solidFill>
                  <a:srgbClr val="FF0000"/>
                </a:solidFill>
              </a:rPr>
              <a:t>83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rank</a:t>
            </a:r>
            <a:endParaRPr lang="en-US" b="1" dirty="0"/>
          </a:p>
        </p:txBody>
      </p:sp>
      <p:pic>
        <p:nvPicPr>
          <p:cNvPr id="17422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2788" y="4038600"/>
            <a:ext cx="14493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4" descr="https://encrypted-tbn2.google.com/images?q=tbn:ANd9GcSGnv3TG91AHB3M_2ul7yRbc-_ZXDDd1wyCNS5akOZEVfYIzxVEZ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2788" y="5262563"/>
            <a:ext cx="1412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3810000" y="3962400"/>
          <a:ext cx="5105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58050" y="2646363"/>
            <a:ext cx="1447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1063" y="1371600"/>
            <a:ext cx="14636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C:\Documents and Settings\00028479\My Documents\AK CPES\Annual Press Conf 2012\APC 2013\Photographs\PL\DSC_079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05488" y="2663825"/>
            <a:ext cx="1439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Documents and Settings\00028479\My Documents\AK CPES\Annual Press Conf 2012\APC 2013\Photographs\APC photos_narang sir\IndianOil Refinery at Haldi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4375" y="1366838"/>
            <a:ext cx="1463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IndianOil </a:t>
            </a:r>
            <a:r>
              <a:rPr lang="en-US" sz="2800" b="0" i="1" dirty="0" smtClean="0">
                <a:solidFill>
                  <a:srgbClr val="FF0000"/>
                </a:solidFill>
              </a:rPr>
              <a:t>– A paragon in the sector…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050" y="2646363"/>
            <a:ext cx="1447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401955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534988" y="5230813"/>
            <a:ext cx="1447800" cy="1203325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effectLst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0" y="6470075"/>
            <a:ext cx="9144000" cy="369332"/>
          </a:xfrm>
          <a:prstGeom prst="rect">
            <a:avLst/>
          </a:prstGeom>
          <a:solidFill>
            <a:srgbClr val="A7A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The highest ranked Indian Company in Fortune Global 500, 2012 listing: </a:t>
            </a:r>
            <a:r>
              <a:rPr lang="en-US" b="1" dirty="0">
                <a:solidFill>
                  <a:srgbClr val="FF0000"/>
                </a:solidFill>
              </a:rPr>
              <a:t>83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rank</a:t>
            </a:r>
            <a:endParaRPr lang="en-US" b="1" dirty="0"/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1063" y="1371600"/>
            <a:ext cx="14636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 descr="C:\Documents and Settings\00028479\My Documents\AK CPES\Annual Press Conf 2012\APC 2013\Photographs\PL\DSC_0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5488" y="2663825"/>
            <a:ext cx="14398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9" descr="C:\Documents and Settings\00028479\My Documents\AK CPES\Annual Press Conf 2012\APC 2013\Photographs\APC photos_narang sir\IndianOil Refinery at Hald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4375" y="1366838"/>
            <a:ext cx="1463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3532908" y="4017818"/>
          <a:ext cx="5306291" cy="233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422" name="Picture 2" descr="https://encrypted-tbn3.google.com/images?q=tbn:ANd9GcS_5OraHx380noIzKuNrtn1-E6Nan2q4OuNwNi7wFYvEaFf5ANm4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2788" y="4038600"/>
            <a:ext cx="14493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4" descr="https://encrypted-tbn2.google.com/images?q=tbn:ANd9GcSGnv3TG91AHB3M_2ul7yRbc-_ZXDDd1wyCNS5akOZEVfYIzxVEZ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2788" y="5262563"/>
            <a:ext cx="1412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457200" y="1447800"/>
          <a:ext cx="5181600" cy="233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l8UhrVSkqRB1lM0hjn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l8UhrVSkqRB1lM0hjnFg"/>
</p:tagLst>
</file>

<file path=ppt/theme/theme1.xml><?xml version="1.0" encoding="utf-8"?>
<a:theme xmlns:a="http://schemas.openxmlformats.org/drawingml/2006/main" name="Business design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1 [Compatibility Mode]" id="{46157714-6B0A-4355-8605-D7867B01D29C}" vid="{1DB6676B-1CAA-426C-AE1C-6BF14AE83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P&amp;BD Conclave PPT</Template>
  <TotalTime>8279</TotalTime>
  <Words>1839</Words>
  <Application>Microsoft Office PowerPoint</Application>
  <PresentationFormat>On-screen Show (4:3)</PresentationFormat>
  <Paragraphs>451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Business design slide</vt:lpstr>
      <vt:lpstr>Microsoft Office Excel 97-2003 Worksheet</vt:lpstr>
      <vt:lpstr>Worksheet</vt:lpstr>
      <vt:lpstr>Annual Press  Conference 2013 </vt:lpstr>
      <vt:lpstr>Structure of the presentation</vt:lpstr>
      <vt:lpstr>Slide 3</vt:lpstr>
      <vt:lpstr>Economy and oil</vt:lpstr>
      <vt:lpstr>Indian oil and gas overview</vt:lpstr>
      <vt:lpstr>Oil dynamics</vt:lpstr>
      <vt:lpstr>Slide 7</vt:lpstr>
      <vt:lpstr>IndianOil – A paragon in the sector</vt:lpstr>
      <vt:lpstr>IndianOil – A paragon in the sector…</vt:lpstr>
      <vt:lpstr>Slide 10</vt:lpstr>
      <vt:lpstr>IndianOil – Redefining growth</vt:lpstr>
      <vt:lpstr>Slide 12</vt:lpstr>
      <vt:lpstr>Refineries – Performance par excellence</vt:lpstr>
      <vt:lpstr>Refineries – Profitability through optimization</vt:lpstr>
      <vt:lpstr>Refineries – Forward agenda</vt:lpstr>
      <vt:lpstr>Pipelines – Resplendent networking</vt:lpstr>
      <vt:lpstr>Pipelines – Spreading wings</vt:lpstr>
      <vt:lpstr>Pipelines – Forward agenda</vt:lpstr>
      <vt:lpstr>Domestic growth(%) - Major POL products</vt:lpstr>
      <vt:lpstr>Marketing –  Effulgent performance</vt:lpstr>
      <vt:lpstr>Marketing – Making winning moves</vt:lpstr>
      <vt:lpstr>Marketing – Reaching out, touching lives</vt:lpstr>
      <vt:lpstr>Marketing –  Forward agenda</vt:lpstr>
      <vt:lpstr>R&amp;D – Class apart</vt:lpstr>
      <vt:lpstr>R&amp;D – Class apart</vt:lpstr>
      <vt:lpstr>PROPEL – Ideas for growing business</vt:lpstr>
      <vt:lpstr>Petrochemicals – Forward agenda</vt:lpstr>
      <vt:lpstr>Gas – Emerging as the fuel of choice</vt:lpstr>
      <vt:lpstr>Gas – Emerging as the fuel of choice…</vt:lpstr>
      <vt:lpstr>E&amp;P – A landmark year</vt:lpstr>
      <vt:lpstr>Clean energy – Towards a sustainable future </vt:lpstr>
      <vt:lpstr>CAPEX plans - Investing for a brighter  tomorrow</vt:lpstr>
      <vt:lpstr>Global agenda – Beyond boundaries</vt:lpstr>
      <vt:lpstr>CSR – Making a difference</vt:lpstr>
      <vt:lpstr>CSR – Extending care and support</vt:lpstr>
      <vt:lpstr>Slide 36</vt:lpstr>
      <vt:lpstr>Slide 37</vt:lpstr>
      <vt:lpstr>Profit after tax</vt:lpstr>
      <vt:lpstr>Slide 39</vt:lpstr>
      <vt:lpstr>Borrowings</vt:lpstr>
      <vt:lpstr>Contribution to Exchequer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Rahul Narang</dc:creator>
  <cp:lastModifiedBy>pecs31</cp:lastModifiedBy>
  <cp:revision>1095</cp:revision>
  <dcterms:created xsi:type="dcterms:W3CDTF">2013-02-04T00:18:43Z</dcterms:created>
  <dcterms:modified xsi:type="dcterms:W3CDTF">2013-05-31T10:44:06Z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