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Default Extension="wdp" ContentType="image/vnd.ms-photo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diagrams/colors7.xml" ContentType="application/vnd.openxmlformats-officedocument.drawingml.diagramColors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32.xml" ContentType="application/vnd.openxmlformats-officedocument.presentationml.notesSlide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48" r:id="rId3"/>
    <p:sldId id="335" r:id="rId4"/>
    <p:sldId id="373" r:id="rId5"/>
    <p:sldId id="378" r:id="rId6"/>
    <p:sldId id="375" r:id="rId7"/>
    <p:sldId id="340" r:id="rId8"/>
    <p:sldId id="409" r:id="rId9"/>
    <p:sldId id="341" r:id="rId10"/>
    <p:sldId id="259" r:id="rId11"/>
    <p:sldId id="262" r:id="rId12"/>
    <p:sldId id="383" r:id="rId13"/>
    <p:sldId id="264" r:id="rId14"/>
    <p:sldId id="387" r:id="rId15"/>
    <p:sldId id="418" r:id="rId16"/>
    <p:sldId id="391" r:id="rId17"/>
    <p:sldId id="392" r:id="rId18"/>
    <p:sldId id="399" r:id="rId19"/>
    <p:sldId id="400" r:id="rId20"/>
    <p:sldId id="401" r:id="rId21"/>
    <p:sldId id="352" r:id="rId22"/>
    <p:sldId id="269" r:id="rId23"/>
    <p:sldId id="403" r:id="rId24"/>
    <p:sldId id="413" r:id="rId25"/>
    <p:sldId id="414" r:id="rId26"/>
    <p:sldId id="404" r:id="rId27"/>
    <p:sldId id="322" r:id="rId28"/>
    <p:sldId id="277" r:id="rId29"/>
    <p:sldId id="424" r:id="rId30"/>
    <p:sldId id="425" r:id="rId31"/>
    <p:sldId id="342" r:id="rId32"/>
    <p:sldId id="423" r:id="rId33"/>
    <p:sldId id="434" r:id="rId34"/>
    <p:sldId id="430" r:id="rId35"/>
    <p:sldId id="429" r:id="rId36"/>
    <p:sldId id="359" r:id="rId37"/>
    <p:sldId id="368" r:id="rId38"/>
    <p:sldId id="343" r:id="rId39"/>
    <p:sldId id="431" r:id="rId40"/>
  </p:sldIdLst>
  <p:sldSz cx="9144000" cy="6858000" type="screen4x3"/>
  <p:notesSz cx="6834188" cy="99790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FFF99"/>
    <a:srgbClr val="FFCC66"/>
    <a:srgbClr val="FFDF57"/>
    <a:srgbClr val="FFE36D"/>
    <a:srgbClr val="008000"/>
    <a:srgbClr val="005C00"/>
    <a:srgbClr val="A7A7FF"/>
    <a:srgbClr val="9999FF"/>
    <a:srgbClr val="FF818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27" autoAdjust="0"/>
    <p:restoredTop sz="96825" autoAdjust="0"/>
  </p:normalViewPr>
  <p:slideViewPr>
    <p:cSldViewPr>
      <p:cViewPr>
        <p:scale>
          <a:sx n="66" d="100"/>
          <a:sy n="66" d="100"/>
        </p:scale>
        <p:origin x="-11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034" y="432"/>
      </p:cViewPr>
      <p:guideLst>
        <p:guide orient="horz" pos="3143"/>
        <p:guide pos="21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00076953\Desktop\CH-INTERVIEW-IT-ANNEXURE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9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CP&amp;ES%2022.05.08\Annual%20Press%20Conference\Press%20Conference%202012\DATA%20for%20Press%20Conf\Data%20received\Corp%20Finance\CF%20Data%20on%20sales%20and%20UR%20-%20Ravi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CP&amp;ES%2022.05.08\Annual%20Press%20Conference\Press%20Conference%202012\DATA%20for%20Press%20Conf\BD\Pet%20Chem%20-%20Data%20for%20Press%20Conf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9498921023842313E-2"/>
          <c:y val="2.2681946114780995E-2"/>
          <c:w val="0.93144146883867895"/>
          <c:h val="0.80797891143408807"/>
        </c:manualLayout>
      </c:layout>
      <c:lineChart>
        <c:grouping val="standard"/>
        <c:ser>
          <c:idx val="0"/>
          <c:order val="0"/>
          <c:tx>
            <c:strRef>
              <c:f>'Crude Prices'!$D$4</c:f>
              <c:strCache>
                <c:ptCount val="1"/>
                <c:pt idx="0">
                  <c:v>Brent(Dated) </c:v>
                </c:pt>
              </c:strCache>
            </c:strRef>
          </c:tx>
          <c:spPr>
            <a:ln w="7620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'Crude Prices'!$C$5:$C$16</c:f>
              <c:numCache>
                <c:formatCode>[$-409]mmm\-yy;@</c:formatCode>
                <c:ptCount val="12"/>
                <c:pt idx="0">
                  <c:v>40634</c:v>
                </c:pt>
                <c:pt idx="1">
                  <c:v>40664</c:v>
                </c:pt>
                <c:pt idx="2">
                  <c:v>40695</c:v>
                </c:pt>
                <c:pt idx="3">
                  <c:v>40725</c:v>
                </c:pt>
                <c:pt idx="4">
                  <c:v>40756</c:v>
                </c:pt>
                <c:pt idx="5">
                  <c:v>40787</c:v>
                </c:pt>
                <c:pt idx="6">
                  <c:v>40817</c:v>
                </c:pt>
                <c:pt idx="7">
                  <c:v>40848</c:v>
                </c:pt>
                <c:pt idx="8">
                  <c:v>40878</c:v>
                </c:pt>
                <c:pt idx="9">
                  <c:v>40909</c:v>
                </c:pt>
                <c:pt idx="10">
                  <c:v>40940</c:v>
                </c:pt>
                <c:pt idx="11">
                  <c:v>40969</c:v>
                </c:pt>
              </c:numCache>
            </c:numRef>
          </c:cat>
          <c:val>
            <c:numRef>
              <c:f>'Crude Prices'!$D$5:$D$16</c:f>
              <c:numCache>
                <c:formatCode>0.00_)</c:formatCode>
                <c:ptCount val="12"/>
                <c:pt idx="0">
                  <c:v>123.49000000000002</c:v>
                </c:pt>
                <c:pt idx="1">
                  <c:v>114.55</c:v>
                </c:pt>
                <c:pt idx="2">
                  <c:v>114.04</c:v>
                </c:pt>
                <c:pt idx="3">
                  <c:v>116.88</c:v>
                </c:pt>
                <c:pt idx="4">
                  <c:v>110.36999999999999</c:v>
                </c:pt>
                <c:pt idx="5">
                  <c:v>113.11999999999999</c:v>
                </c:pt>
                <c:pt idx="6">
                  <c:v>109.43</c:v>
                </c:pt>
                <c:pt idx="7">
                  <c:v>110.66</c:v>
                </c:pt>
                <c:pt idx="8">
                  <c:v>107.83</c:v>
                </c:pt>
                <c:pt idx="9">
                  <c:v>110.58</c:v>
                </c:pt>
                <c:pt idx="10">
                  <c:v>119.55</c:v>
                </c:pt>
                <c:pt idx="11">
                  <c:v>125.33</c:v>
                </c:pt>
              </c:numCache>
            </c:numRef>
          </c:val>
        </c:ser>
        <c:ser>
          <c:idx val="1"/>
          <c:order val="1"/>
          <c:tx>
            <c:strRef>
              <c:f>'Crude Prices'!$E$4</c:f>
              <c:strCache>
                <c:ptCount val="1"/>
                <c:pt idx="0">
                  <c:v> NYMEX WTI</c:v>
                </c:pt>
              </c:strCache>
            </c:strRef>
          </c:tx>
          <c:spPr>
            <a:ln w="31750">
              <a:solidFill>
                <a:srgbClr val="000000">
                  <a:lumMod val="50000"/>
                  <a:lumOff val="50000"/>
                </a:srgbClr>
              </a:solidFill>
            </a:ln>
          </c:spPr>
          <c:marker>
            <c:symbol val="none"/>
          </c:marker>
          <c:cat>
            <c:numRef>
              <c:f>'Crude Prices'!$C$5:$C$16</c:f>
              <c:numCache>
                <c:formatCode>[$-409]mmm\-yy;@</c:formatCode>
                <c:ptCount val="12"/>
                <c:pt idx="0">
                  <c:v>40634</c:v>
                </c:pt>
                <c:pt idx="1">
                  <c:v>40664</c:v>
                </c:pt>
                <c:pt idx="2">
                  <c:v>40695</c:v>
                </c:pt>
                <c:pt idx="3">
                  <c:v>40725</c:v>
                </c:pt>
                <c:pt idx="4">
                  <c:v>40756</c:v>
                </c:pt>
                <c:pt idx="5">
                  <c:v>40787</c:v>
                </c:pt>
                <c:pt idx="6">
                  <c:v>40817</c:v>
                </c:pt>
                <c:pt idx="7">
                  <c:v>40848</c:v>
                </c:pt>
                <c:pt idx="8">
                  <c:v>40878</c:v>
                </c:pt>
                <c:pt idx="9">
                  <c:v>40909</c:v>
                </c:pt>
                <c:pt idx="10">
                  <c:v>40940</c:v>
                </c:pt>
                <c:pt idx="11">
                  <c:v>40969</c:v>
                </c:pt>
              </c:numCache>
            </c:numRef>
          </c:cat>
          <c:val>
            <c:numRef>
              <c:f>'Crude Prices'!$E$5:$E$16</c:f>
              <c:numCache>
                <c:formatCode>0.00_)</c:formatCode>
                <c:ptCount val="12"/>
                <c:pt idx="0">
                  <c:v>110.04</c:v>
                </c:pt>
                <c:pt idx="1">
                  <c:v>101.36</c:v>
                </c:pt>
                <c:pt idx="2">
                  <c:v>96.29</c:v>
                </c:pt>
                <c:pt idx="3">
                  <c:v>97.34</c:v>
                </c:pt>
                <c:pt idx="4">
                  <c:v>86.34</c:v>
                </c:pt>
                <c:pt idx="5">
                  <c:v>85.61</c:v>
                </c:pt>
                <c:pt idx="6">
                  <c:v>86.43</c:v>
                </c:pt>
                <c:pt idx="7">
                  <c:v>97.16</c:v>
                </c:pt>
                <c:pt idx="8">
                  <c:v>98.58</c:v>
                </c:pt>
                <c:pt idx="9">
                  <c:v>100.32</c:v>
                </c:pt>
                <c:pt idx="10">
                  <c:v>102.26</c:v>
                </c:pt>
                <c:pt idx="11">
                  <c:v>106.21000000000002</c:v>
                </c:pt>
              </c:numCache>
            </c:numRef>
          </c:val>
        </c:ser>
        <c:ser>
          <c:idx val="2"/>
          <c:order val="2"/>
          <c:tx>
            <c:strRef>
              <c:f>'Crude Prices'!$F$4</c:f>
              <c:strCache>
                <c:ptCount val="1"/>
                <c:pt idx="0">
                  <c:v>Dubai</c:v>
                </c:pt>
              </c:strCache>
            </c:strRef>
          </c:tx>
          <c:spPr>
            <a:ln w="76200">
              <a:solidFill>
                <a:srgbClr val="333399">
                  <a:lumMod val="75000"/>
                </a:srgbClr>
              </a:solidFill>
            </a:ln>
          </c:spPr>
          <c:marker>
            <c:symbol val="none"/>
          </c:marker>
          <c:cat>
            <c:numRef>
              <c:f>'Crude Prices'!$C$5:$C$16</c:f>
              <c:numCache>
                <c:formatCode>[$-409]mmm\-yy;@</c:formatCode>
                <c:ptCount val="12"/>
                <c:pt idx="0">
                  <c:v>40634</c:v>
                </c:pt>
                <c:pt idx="1">
                  <c:v>40664</c:v>
                </c:pt>
                <c:pt idx="2">
                  <c:v>40695</c:v>
                </c:pt>
                <c:pt idx="3">
                  <c:v>40725</c:v>
                </c:pt>
                <c:pt idx="4">
                  <c:v>40756</c:v>
                </c:pt>
                <c:pt idx="5">
                  <c:v>40787</c:v>
                </c:pt>
                <c:pt idx="6">
                  <c:v>40817</c:v>
                </c:pt>
                <c:pt idx="7">
                  <c:v>40848</c:v>
                </c:pt>
                <c:pt idx="8">
                  <c:v>40878</c:v>
                </c:pt>
                <c:pt idx="9">
                  <c:v>40909</c:v>
                </c:pt>
                <c:pt idx="10">
                  <c:v>40940</c:v>
                </c:pt>
                <c:pt idx="11">
                  <c:v>40969</c:v>
                </c:pt>
              </c:numCache>
            </c:numRef>
          </c:cat>
          <c:val>
            <c:numRef>
              <c:f>'Crude Prices'!$F$5:$F$16</c:f>
              <c:numCache>
                <c:formatCode>0.00_)</c:formatCode>
                <c:ptCount val="12"/>
                <c:pt idx="0">
                  <c:v>116</c:v>
                </c:pt>
                <c:pt idx="1">
                  <c:v>108.38</c:v>
                </c:pt>
                <c:pt idx="2">
                  <c:v>107.77</c:v>
                </c:pt>
                <c:pt idx="3">
                  <c:v>109.99000000000002</c:v>
                </c:pt>
                <c:pt idx="4">
                  <c:v>105.02</c:v>
                </c:pt>
                <c:pt idx="5">
                  <c:v>106.3</c:v>
                </c:pt>
                <c:pt idx="6">
                  <c:v>103.95</c:v>
                </c:pt>
                <c:pt idx="7">
                  <c:v>109</c:v>
                </c:pt>
                <c:pt idx="8">
                  <c:v>106.43</c:v>
                </c:pt>
                <c:pt idx="9">
                  <c:v>109.8</c:v>
                </c:pt>
                <c:pt idx="10">
                  <c:v>116.16</c:v>
                </c:pt>
                <c:pt idx="11">
                  <c:v>122.47</c:v>
                </c:pt>
              </c:numCache>
            </c:numRef>
          </c:val>
        </c:ser>
        <c:ser>
          <c:idx val="3"/>
          <c:order val="3"/>
          <c:tx>
            <c:strRef>
              <c:f>'Crude Prices'!$G$4</c:f>
              <c:strCache>
                <c:ptCount val="1"/>
                <c:pt idx="0">
                  <c:v>Indian basket 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'Crude Prices'!$C$5:$C$16</c:f>
              <c:numCache>
                <c:formatCode>[$-409]mmm\-yy;@</c:formatCode>
                <c:ptCount val="12"/>
                <c:pt idx="0">
                  <c:v>40634</c:v>
                </c:pt>
                <c:pt idx="1">
                  <c:v>40664</c:v>
                </c:pt>
                <c:pt idx="2">
                  <c:v>40695</c:v>
                </c:pt>
                <c:pt idx="3">
                  <c:v>40725</c:v>
                </c:pt>
                <c:pt idx="4">
                  <c:v>40756</c:v>
                </c:pt>
                <c:pt idx="5">
                  <c:v>40787</c:v>
                </c:pt>
                <c:pt idx="6">
                  <c:v>40817</c:v>
                </c:pt>
                <c:pt idx="7">
                  <c:v>40848</c:v>
                </c:pt>
                <c:pt idx="8">
                  <c:v>40878</c:v>
                </c:pt>
                <c:pt idx="9">
                  <c:v>40909</c:v>
                </c:pt>
                <c:pt idx="10">
                  <c:v>40940</c:v>
                </c:pt>
                <c:pt idx="11">
                  <c:v>40969</c:v>
                </c:pt>
              </c:numCache>
            </c:numRef>
          </c:cat>
          <c:val>
            <c:numRef>
              <c:f>'Crude Prices'!$G$5:$G$16</c:f>
              <c:numCache>
                <c:formatCode>0.00_)</c:formatCode>
                <c:ptCount val="12"/>
                <c:pt idx="0">
                  <c:v>118.79</c:v>
                </c:pt>
                <c:pt idx="1">
                  <c:v>110.7</c:v>
                </c:pt>
                <c:pt idx="2">
                  <c:v>109.99000000000002</c:v>
                </c:pt>
                <c:pt idx="3">
                  <c:v>112.53</c:v>
                </c:pt>
                <c:pt idx="4">
                  <c:v>106.94000000000032</c:v>
                </c:pt>
                <c:pt idx="5">
                  <c:v>108.79</c:v>
                </c:pt>
                <c:pt idx="6">
                  <c:v>106.11</c:v>
                </c:pt>
                <c:pt idx="7">
                  <c:v>109.61999999999999</c:v>
                </c:pt>
                <c:pt idx="8">
                  <c:v>107.2</c:v>
                </c:pt>
                <c:pt idx="9">
                  <c:v>110.47</c:v>
                </c:pt>
                <c:pt idx="10">
                  <c:v>117.66999999999999</c:v>
                </c:pt>
                <c:pt idx="11">
                  <c:v>123.61</c:v>
                </c:pt>
              </c:numCache>
            </c:numRef>
          </c:val>
        </c:ser>
        <c:marker val="1"/>
        <c:axId val="66499712"/>
        <c:axId val="66501248"/>
      </c:lineChart>
      <c:dateAx>
        <c:axId val="66499712"/>
        <c:scaling>
          <c:orientation val="minMax"/>
        </c:scaling>
        <c:axPos val="b"/>
        <c:numFmt formatCode="[$-409]mmm\-yy;@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66501248"/>
        <c:crosses val="autoZero"/>
        <c:auto val="1"/>
        <c:lblOffset val="100"/>
        <c:baseTimeUnit val="months"/>
      </c:dateAx>
      <c:valAx>
        <c:axId val="66501248"/>
        <c:scaling>
          <c:orientation val="minMax"/>
          <c:min val="80"/>
        </c:scaling>
        <c:axPos val="l"/>
        <c:numFmt formatCode="#,##0" sourceLinked="0"/>
        <c:tickLblPos val="nextTo"/>
        <c:spPr>
          <a:ln>
            <a:solidFill>
              <a:sysClr val="windowText" lastClr="000000"/>
            </a:solidFill>
          </a:ln>
        </c:spPr>
        <c:crossAx val="66499712"/>
        <c:crosses val="autoZero"/>
        <c:crossBetween val="between"/>
      </c:valAx>
      <c:spPr>
        <a:gradFill>
          <a:gsLst>
            <a:gs pos="0">
              <a:srgbClr val="5E9EFF"/>
            </a:gs>
            <a:gs pos="51000">
              <a:srgbClr val="85C2FF"/>
            </a:gs>
            <a:gs pos="85000">
              <a:srgbClr val="C4D6EB"/>
            </a:gs>
            <a:gs pos="100000">
              <a:srgbClr val="FFEBFA"/>
            </a:gs>
          </a:gsLst>
          <a:lin ang="5400000" scaled="0"/>
        </a:gradFill>
        <a:scene3d>
          <a:camera prst="orthographicFront"/>
          <a:lightRig rig="threePt" dir="t"/>
        </a:scene3d>
      </c:spPr>
    </c:plotArea>
    <c:legend>
      <c:legendPos val="t"/>
      <c:layout>
        <c:manualLayout>
          <c:xMode val="edge"/>
          <c:yMode val="edge"/>
          <c:x val="0.10910875721906606"/>
          <c:y val="7.0547716920342673E-2"/>
          <c:w val="0.78776098795049143"/>
          <c:h val="8.9002989566815807E-2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spPr>
    <a:solidFill>
      <a:srgbClr val="FFFF66">
        <a:alpha val="23000"/>
      </a:srgbClr>
    </a:solidFill>
    <a:ln>
      <a:noFill/>
    </a:ln>
    <a:effectLst>
      <a:softEdge rad="63500"/>
    </a:effectLst>
  </c:spPr>
  <c:txPr>
    <a:bodyPr/>
    <a:lstStyle/>
    <a:p>
      <a:pPr>
        <a:defRPr sz="1400" b="1">
          <a:latin typeface="Calibri" pitchFamily="34" charset="0"/>
          <a:cs typeface="Calibri" pitchFamily="34" charset="0"/>
        </a:defRPr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>
                <a:latin typeface="Calibri" pitchFamily="34" charset="0"/>
              </a:defRPr>
            </a:pPr>
            <a:r>
              <a:rPr lang="en-US" sz="2000" dirty="0" smtClean="0">
                <a:latin typeface="Calibri" pitchFamily="34" charset="0"/>
              </a:rPr>
              <a:t>T/O</a:t>
            </a:r>
            <a:r>
              <a:rPr lang="en-US" sz="2000" baseline="0" dirty="0" smtClean="0">
                <a:latin typeface="Calibri" pitchFamily="34" charset="0"/>
              </a:rPr>
              <a:t>, </a:t>
            </a:r>
            <a:r>
              <a:rPr lang="en-US" sz="2000" dirty="0" smtClean="0">
                <a:latin typeface="Calibri" pitchFamily="34" charset="0"/>
              </a:rPr>
              <a:t>Rs. </a:t>
            </a:r>
            <a:r>
              <a:rPr lang="en-US" sz="2000" dirty="0" err="1" smtClean="0">
                <a:latin typeface="Calibri" pitchFamily="34" charset="0"/>
              </a:rPr>
              <a:t>crore</a:t>
            </a:r>
            <a:endParaRPr lang="en-US" sz="200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2.0892365788914648E-2"/>
          <c:y val="0"/>
        </c:manualLayout>
      </c:layout>
      <c:spPr>
        <a:solidFill>
          <a:srgbClr val="FFC000"/>
        </a:solidFill>
      </c:spPr>
    </c:title>
    <c:view3D>
      <c:rAngAx val="1"/>
    </c:view3D>
    <c:plotArea>
      <c:layout>
        <c:manualLayout>
          <c:layoutTarget val="inner"/>
          <c:xMode val="edge"/>
          <c:yMode val="edge"/>
          <c:x val="1.9400622153094099E-2"/>
          <c:y val="1.5085540029965538E-2"/>
          <c:w val="0.96119875569381596"/>
          <c:h val="0.75186795648492211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Crude sales</c:v>
                </c:pt>
              </c:strCache>
            </c:strRef>
          </c:tx>
          <c:spPr>
            <a:gradFill flip="none" rotWithShape="1">
              <a:gsLst>
                <a:gs pos="0">
                  <a:srgbClr val="92D050"/>
                </a:gs>
                <a:gs pos="55000">
                  <a:srgbClr val="92D050"/>
                </a:gs>
                <a:gs pos="100000">
                  <a:srgbClr val="92D050"/>
                </a:gs>
              </a:gsLst>
              <a:lin ang="10800000" scaled="1"/>
              <a:tileRect/>
            </a:gradFill>
          </c:spPr>
          <c:dLbls>
            <c:dLbl>
              <c:idx val="0"/>
              <c:layout>
                <c:manualLayout>
                  <c:x val="3.9825324067935111E-2"/>
                  <c:y val="1.0341345840661847E-2"/>
                </c:manualLayout>
              </c:layout>
              <c:showVal val="1"/>
            </c:dLbl>
            <c:dLbl>
              <c:idx val="1"/>
              <c:layout>
                <c:manualLayout>
                  <c:x val="4.1721768071169792E-2"/>
                  <c:y val="-1.5512018760992769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2010-11</c:v>
                </c:pt>
                <c:pt idx="1">
                  <c:v>2011-12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24957</c:v>
                </c:pt>
                <c:pt idx="1">
                  <c:v>36031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</c:v>
                </c:pt>
              </c:strCache>
            </c:strRef>
          </c:tx>
          <c:spPr>
            <a:gradFill>
              <a:gsLst>
                <a:gs pos="0">
                  <a:srgbClr val="333399">
                    <a:lumMod val="75000"/>
                  </a:srgbClr>
                </a:gs>
                <a:gs pos="55000">
                  <a:srgbClr val="333399">
                    <a:lumMod val="75000"/>
                  </a:srgb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</a:gradFill>
          </c:spPr>
          <c:dLbls>
            <c:dLbl>
              <c:idx val="0"/>
              <c:layout>
                <c:manualLayout>
                  <c:x val="3.982532406793507E-2"/>
                  <c:y val="2.585336460165479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294763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1721768071169792E-2"/>
                  <c:y val="2.585336460165479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357861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2010-11</c:v>
                </c:pt>
                <c:pt idx="1">
                  <c:v>2011-12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98254</c:v>
                </c:pt>
                <c:pt idx="1">
                  <c:v>119287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Petrochemicals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55000">
                  <a:srgbClr val="FFC000"/>
                </a:gs>
                <a:gs pos="100000">
                  <a:srgbClr val="FFE36D"/>
                </a:gs>
              </a:gsLst>
              <a:lin ang="10800000" scaled="1"/>
            </a:gradFill>
          </c:spPr>
          <c:dLbls>
            <c:dLbl>
              <c:idx val="0"/>
              <c:layout>
                <c:manualLayout>
                  <c:x val="-0.12132897931975795"/>
                  <c:y val="-1.2926682300827309E-2"/>
                </c:manualLayout>
              </c:layout>
              <c:showVal val="1"/>
            </c:dLbl>
            <c:dLbl>
              <c:idx val="1"/>
              <c:layout>
                <c:manualLayout>
                  <c:x val="0.20858767015305177"/>
                  <c:y val="-5.429226923327481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2010-11</c:v>
                </c:pt>
                <c:pt idx="1">
                  <c:v>2011-12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6102</c:v>
                </c:pt>
                <c:pt idx="1">
                  <c:v>12006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3.527385846017124E-2"/>
                  <c:y val="-4.3950719822812893E-2"/>
                </c:manualLayout>
              </c:layout>
              <c:showVal val="1"/>
            </c:dLbl>
            <c:dLbl>
              <c:idx val="1"/>
              <c:layout>
                <c:manualLayout>
                  <c:x val="3.527385846017124E-2"/>
                  <c:y val="-4.136538336264738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2010-11</c:v>
                </c:pt>
                <c:pt idx="1">
                  <c:v>2011-12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2830</c:v>
                </c:pt>
                <c:pt idx="1">
                  <c:v>4059</c:v>
                </c:pt>
              </c:numCache>
            </c:numRef>
          </c:val>
        </c:ser>
        <c:gapWidth val="87"/>
        <c:gapDepth val="35"/>
        <c:shape val="cylinder"/>
        <c:axId val="82177024"/>
        <c:axId val="82060032"/>
        <c:axId val="0"/>
      </c:bar3DChart>
      <c:catAx>
        <c:axId val="8217702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latin typeface="Calibri" pitchFamily="34" charset="0"/>
              </a:defRPr>
            </a:pPr>
            <a:endParaRPr lang="en-US"/>
          </a:p>
        </c:txPr>
        <c:crossAx val="82060032"/>
        <c:crosses val="autoZero"/>
        <c:auto val="1"/>
        <c:lblAlgn val="ctr"/>
        <c:lblOffset val="100"/>
      </c:catAx>
      <c:valAx>
        <c:axId val="82060032"/>
        <c:scaling>
          <c:orientation val="minMax"/>
        </c:scaling>
        <c:delete val="1"/>
        <c:axPos val="l"/>
        <c:numFmt formatCode="General" sourceLinked="1"/>
        <c:tickLblPos val="none"/>
        <c:crossAx val="82177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154485821766521"/>
          <c:y val="0.90648634453781196"/>
          <c:w val="0.74953695621121452"/>
          <c:h val="7.8001636701192104E-2"/>
        </c:manualLayout>
      </c:layout>
      <c:txPr>
        <a:bodyPr/>
        <a:lstStyle/>
        <a:p>
          <a:pPr>
            <a:defRPr sz="2000" b="1">
              <a:latin typeface="Calibri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9"/>
  <c:chart>
    <c:plotArea>
      <c:layout>
        <c:manualLayout>
          <c:layoutTarget val="inner"/>
          <c:xMode val="edge"/>
          <c:yMode val="edge"/>
          <c:x val="3.5145628050797233E-2"/>
          <c:y val="5.5436697509801514E-2"/>
          <c:w val="0.90881884874389363"/>
          <c:h val="0.67679702255306384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Rs crore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spPr>
              <a:noFill/>
              <a:ln>
                <a:noFill/>
              </a:ln>
            </c:spPr>
          </c:dPt>
          <c:dPt>
            <c:idx val="2"/>
            <c:spPr>
              <a:noFill/>
              <a:ln>
                <a:noFill/>
              </a:ln>
            </c:spPr>
          </c:dPt>
          <c:dPt>
            <c:idx val="3"/>
            <c:spPr>
              <a:noFill/>
              <a:ln>
                <a:noFill/>
              </a:ln>
            </c:spPr>
          </c:dPt>
          <c:dLbls>
            <c:dLbl>
              <c:idx val="0"/>
              <c:layout>
                <c:manualLayout>
                  <c:x val="-7.626506486938903E-4"/>
                  <c:y val="-5.1533162981890847E-2"/>
                </c:manualLayout>
              </c:layout>
              <c:dLblPos val="ct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LblPos val="ctr"/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sz="1600" b="1">
                        <a:latin typeface="Calibri" pitchFamily="34" charset="0"/>
                      </a:rPr>
                      <a:t>9900</a:t>
                    </a:r>
                  </a:p>
                </c:rich>
              </c:tx>
              <c:dLblPos val="ctr"/>
            </c:dLbl>
            <c:dLbl>
              <c:idx val="7"/>
              <c:tx>
                <c:rich>
                  <a:bodyPr/>
                  <a:lstStyle/>
                  <a:p>
                    <a:r>
                      <a:rPr sz="1600" b="1">
                        <a:latin typeface="Calibri" pitchFamily="34" charset="0"/>
                      </a:rPr>
                      <a:t>12500</a:t>
                    </a:r>
                  </a:p>
                </c:rich>
              </c:tx>
              <c:dLblPos val="ctr"/>
            </c:dLbl>
            <c:txPr>
              <a:bodyPr/>
              <a:lstStyle/>
              <a:p>
                <a:pPr>
                  <a:defRPr lang="en-US"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Gross Under Recovery</c:v>
                </c:pt>
                <c:pt idx="1">
                  <c:v>Up Stream Discount</c:v>
                </c:pt>
                <c:pt idx="2">
                  <c:v>Budget Support</c:v>
                </c:pt>
                <c:pt idx="3">
                  <c:v>Unmet Under-Recovery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75469</c:v>
                </c:pt>
                <c:pt idx="1">
                  <c:v>47744</c:v>
                </c:pt>
                <c:pt idx="2">
                  <c:v>2258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MS Under Realization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-7.3277125249573589E-3"/>
                  <c:y val="-4.7917768672469226E-2"/>
                </c:manualLayout>
              </c:layout>
              <c:showVal val="1"/>
            </c:dLbl>
            <c:dLbl>
              <c:idx val="1"/>
              <c:layout>
                <c:manualLayout>
                  <c:x val="8.5130642496959747E-3"/>
                  <c:y val="-0.18030655324011616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5.9623410540953533E-4"/>
                  <c:y val="-0.22132699541320805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4.1300080749047683E-3"/>
                  <c:y val="-4.658375771867642E-2"/>
                </c:manualLayout>
              </c:layout>
              <c:tx>
                <c:rich>
                  <a:bodyPr/>
                  <a:lstStyle/>
                  <a:p>
                    <a:r>
                      <a:rPr sz="1600" b="1" dirty="0" smtClean="0"/>
                      <a:t>2258</a:t>
                    </a:r>
                    <a:endParaRPr sz="1600" b="1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lang="en-US" sz="1600" b="1" i="0" u="none" strike="noStrike" kern="1200" baseline="0" dirty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Gross Under Recovery</c:v>
                </c:pt>
                <c:pt idx="1">
                  <c:v>Up Stream Discount</c:v>
                </c:pt>
                <c:pt idx="2">
                  <c:v>Budget Support</c:v>
                </c:pt>
                <c:pt idx="3">
                  <c:v>Unmet Under-Recovery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2236</c:v>
                </c:pt>
                <c:pt idx="3">
                  <c:v>2236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Rs crore</c:v>
                </c:pt>
              </c:strCache>
            </c:strRef>
          </c:tx>
          <c:spPr>
            <a:solidFill>
              <a:srgbClr val="00B050"/>
            </a:solidFill>
          </c:spPr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-8.3852509650881746E-3"/>
                  <c:y val="-2.5270823971465892E-2"/>
                </c:manualLayout>
              </c:layout>
              <c:showVal val="1"/>
            </c:dLbl>
            <c:dLbl>
              <c:idx val="2"/>
              <c:layout>
                <c:manualLayout>
                  <c:x val="5.3549479347851292E-3"/>
                  <c:y val="-6.0469442035462062E-2"/>
                </c:manualLayout>
              </c:layout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Gross Under Recovery</c:v>
                </c:pt>
                <c:pt idx="1">
                  <c:v>Up Stream Discount</c:v>
                </c:pt>
                <c:pt idx="2">
                  <c:v>Budget Support</c:v>
                </c:pt>
                <c:pt idx="3">
                  <c:v>Unmet Under-Recovery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1">
                  <c:v>29961</c:v>
                </c:pt>
                <c:pt idx="2">
                  <c:v>45486</c:v>
                </c:pt>
                <c:pt idx="3">
                  <c:v>22</c:v>
                </c:pt>
              </c:numCache>
            </c:numRef>
          </c:val>
        </c:ser>
        <c:dLbls>
          <c:showVal val="1"/>
        </c:dLbls>
        <c:gapWidth val="70"/>
        <c:overlap val="100"/>
        <c:axId val="82870656"/>
        <c:axId val="82872192"/>
      </c:barChart>
      <c:catAx>
        <c:axId val="82870656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lang="en-US" sz="1600" b="1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82872192"/>
        <c:crosses val="autoZero"/>
        <c:auto val="1"/>
        <c:lblAlgn val="ctr"/>
        <c:lblOffset val="100"/>
        <c:tickLblSkip val="1"/>
        <c:tickMarkSkip val="1"/>
      </c:catAx>
      <c:valAx>
        <c:axId val="82872192"/>
        <c:scaling>
          <c:orientation val="minMax"/>
          <c:max val="80000"/>
        </c:scaling>
        <c:axPos val="l"/>
        <c:numFmt formatCode="General" sourceLinked="1"/>
        <c:majorTickMark val="none"/>
        <c:tickLblPos val="none"/>
        <c:spPr>
          <a:ln>
            <a:noFill/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8287065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600" b="1">
                <a:latin typeface="Calibri" pitchFamily="34" charset="0"/>
              </a:defRPr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6650506315503204"/>
          <c:y val="0.49837898835613342"/>
          <c:w val="0.32146343417476886"/>
          <c:h val="0.14084053384749431"/>
        </c:manualLayout>
      </c:layout>
      <c:txPr>
        <a:bodyPr/>
        <a:lstStyle/>
        <a:p>
          <a:pPr>
            <a:defRPr sz="1600">
              <a:latin typeface="Calibri" pitchFamily="34" charset="0"/>
            </a:defRPr>
          </a:pPr>
          <a:endParaRPr lang="en-US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421388702002349"/>
          <c:y val="3.7589734596520652E-2"/>
          <c:w val="0.76375699104382822"/>
          <c:h val="0.81293870081870778"/>
        </c:manualLayout>
      </c:layout>
      <c:lineChart>
        <c:grouping val="stacked"/>
        <c:ser>
          <c:idx val="1"/>
          <c:order val="1"/>
          <c:tx>
            <c:strRef>
              <c:f>Sheet1!$C$1</c:f>
              <c:strCache>
                <c:ptCount val="1"/>
                <c:pt idx="0">
                  <c:v>Interest Cost</c:v>
                </c:pt>
              </c:strCache>
            </c:strRef>
          </c:tx>
          <c:spPr>
            <a:ln w="73025">
              <a:solidFill>
                <a:srgbClr val="3333FF"/>
              </a:solidFill>
            </a:ln>
          </c:spPr>
          <c:marker>
            <c:symbol val="none"/>
          </c:marker>
          <c:dLbls>
            <c:numFmt formatCode="#,##0" sourceLinked="0"/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Sheet1!$A$2:$A$4</c:f>
              <c:strCache>
                <c:ptCount val="3"/>
                <c:pt idx="0">
                  <c:v>31.3.2010</c:v>
                </c:pt>
                <c:pt idx="1">
                  <c:v>31.3.2011</c:v>
                </c:pt>
                <c:pt idx="2">
                  <c:v>31.3.2012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1526.46</c:v>
                </c:pt>
                <c:pt idx="1">
                  <c:v>2669.8300000000022</c:v>
                </c:pt>
                <c:pt idx="2">
                  <c:v>5591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Borrowings</c:v>
                </c:pt>
              </c:strCache>
            </c:strRef>
          </c:tx>
          <c:spPr>
            <a:ln w="7302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9.8667041619797766E-2"/>
                  <c:y val="-9.5165187684873066E-3"/>
                </c:manualLayout>
              </c:layout>
              <c:dLblPos val="r"/>
              <c:showVal val="1"/>
            </c:dLbl>
            <c:numFmt formatCode="#,##0" sourceLinked="0"/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Sheet1!$A$2:$A$4</c:f>
              <c:strCache>
                <c:ptCount val="3"/>
                <c:pt idx="0">
                  <c:v>31.3.2010</c:v>
                </c:pt>
                <c:pt idx="1">
                  <c:v>31.3.2011</c:v>
                </c:pt>
                <c:pt idx="2">
                  <c:v>31.3.2012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44566</c:v>
                </c:pt>
                <c:pt idx="1">
                  <c:v>52734</c:v>
                </c:pt>
                <c:pt idx="2" formatCode="0">
                  <c:v>75447</c:v>
                </c:pt>
              </c:numCache>
            </c:numRef>
          </c:val>
        </c:ser>
        <c:dLbls>
          <c:showVal val="1"/>
        </c:dLbls>
        <c:marker val="1"/>
        <c:axId val="83188736"/>
        <c:axId val="83202816"/>
      </c:lineChart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Debt Equity Ratio</c:v>
                </c:pt>
              </c:strCache>
            </c:strRef>
          </c:tx>
          <c:spPr>
            <a:ln w="73025">
              <a:solidFill>
                <a:srgbClr val="008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8900346601166315E-2"/>
                  <c:y val="-4.066071068039571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3436426116838468E-2"/>
                  <c:y val="6.283217315226902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Sheet1!$A$2:$A$4</c:f>
              <c:strCache>
                <c:ptCount val="3"/>
                <c:pt idx="0">
                  <c:v>31.3.2010</c:v>
                </c:pt>
                <c:pt idx="1">
                  <c:v>31.3.2011</c:v>
                </c:pt>
                <c:pt idx="2">
                  <c:v>31.3.2012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0.88</c:v>
                </c:pt>
                <c:pt idx="1">
                  <c:v>0.95000000000000062</c:v>
                </c:pt>
                <c:pt idx="2">
                  <c:v>1.27</c:v>
                </c:pt>
              </c:numCache>
            </c:numRef>
          </c:val>
        </c:ser>
        <c:dLbls>
          <c:showVal val="1"/>
        </c:dLbls>
        <c:marker val="1"/>
        <c:axId val="83206528"/>
        <c:axId val="83204352"/>
      </c:lineChart>
      <c:catAx>
        <c:axId val="83188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83202816"/>
        <c:crosses val="autoZero"/>
        <c:auto val="1"/>
        <c:lblAlgn val="ctr"/>
        <c:lblOffset val="100"/>
      </c:catAx>
      <c:valAx>
        <c:axId val="83202816"/>
        <c:scaling>
          <c:orientation val="minMax"/>
          <c:max val="87000"/>
          <c:min val="0"/>
        </c:scaling>
        <c:axPos val="l"/>
        <c:numFmt formatCode="0" sourceLinked="1"/>
        <c:tickLblPos val="nextTo"/>
        <c:txPr>
          <a:bodyPr/>
          <a:lstStyle/>
          <a:p>
            <a:pPr>
              <a:defRPr sz="1400" b="1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83188736"/>
        <c:crosses val="autoZero"/>
        <c:crossBetween val="between"/>
        <c:majorUnit val="10000"/>
      </c:valAx>
      <c:valAx>
        <c:axId val="83204352"/>
        <c:scaling>
          <c:orientation val="minMax"/>
          <c:max val="2"/>
          <c:min val="0.4"/>
        </c:scaling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D/E Ratio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95489052178994449"/>
              <c:y val="4.8560219764743874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 b="1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83206528"/>
        <c:crosses val="max"/>
        <c:crossBetween val="between"/>
      </c:valAx>
      <c:catAx>
        <c:axId val="83206528"/>
        <c:scaling>
          <c:orientation val="minMax"/>
        </c:scaling>
        <c:delete val="1"/>
        <c:axPos val="b"/>
        <c:tickLblPos val="none"/>
        <c:crossAx val="83204352"/>
        <c:crosses val="autoZero"/>
        <c:auto val="1"/>
        <c:lblAlgn val="ctr"/>
        <c:lblOffset val="100"/>
      </c:catAx>
      <c:spPr>
        <a:gradFill>
          <a:gsLst>
            <a:gs pos="0">
              <a:schemeClr val="accent1">
                <a:shade val="30000"/>
                <a:satMod val="115000"/>
                <a:alpha val="27000"/>
                <a:lumMod val="43000"/>
                <a:lumOff val="57000"/>
              </a:schemeClr>
            </a:gs>
            <a:gs pos="64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90500" h="38100"/>
        </a:sp3d>
      </c:spPr>
    </c:plotArea>
    <c:legend>
      <c:legendPos val="b"/>
      <c:layout>
        <c:manualLayout>
          <c:xMode val="edge"/>
          <c:yMode val="edge"/>
          <c:x val="0.14535131322367517"/>
          <c:y val="0.93751255884408757"/>
          <c:w val="0.61588969685092565"/>
          <c:h val="6.2487441155912565E-2"/>
        </c:manualLayout>
      </c:layout>
      <c:txPr>
        <a:bodyPr/>
        <a:lstStyle/>
        <a:p>
          <a:pPr>
            <a:defRPr sz="1400" b="1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Calibri" pitchFamily="34" charset="0"/>
              </a:rPr>
              <a:t>Rs. </a:t>
            </a:r>
            <a:r>
              <a:rPr lang="en-US" sz="2000" dirty="0" err="1" smtClean="0">
                <a:latin typeface="Calibri" pitchFamily="34" charset="0"/>
              </a:rPr>
              <a:t>crore</a:t>
            </a:r>
            <a:endParaRPr lang="en-US" sz="200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2.7889956671480962E-2"/>
          <c:y val="1.3778850961004337E-2"/>
        </c:manualLayout>
      </c:layout>
    </c:title>
    <c:plotArea>
      <c:layout>
        <c:manualLayout>
          <c:layoutTarget val="inner"/>
          <c:xMode val="edge"/>
          <c:yMode val="edge"/>
          <c:x val="2.2772034780568641E-2"/>
          <c:y val="2.5393756555074691E-2"/>
          <c:w val="0.8726030441062107"/>
          <c:h val="0.88398402781634489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Central</c:v>
                </c:pt>
              </c:strCache>
            </c:strRef>
          </c:tx>
          <c:spPr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5000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33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5271">
                <a:noFill/>
              </a:ln>
            </c:spPr>
            <c:txPr>
              <a:bodyPr rot="-5400000" vert="horz"/>
              <a:lstStyle/>
              <a:p>
                <a:pPr>
                  <a:defRPr sz="1795" b="1" i="0" u="none" strike="noStrike" baseline="0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26541</c:v>
                </c:pt>
                <c:pt idx="1">
                  <c:v>39658</c:v>
                </c:pt>
                <c:pt idx="2">
                  <c:v>29864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States</c:v>
                </c:pt>
              </c:strCache>
            </c:strRef>
          </c:tx>
          <c:spPr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33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5271">
                <a:noFill/>
              </a:ln>
            </c:spPr>
            <c:txPr>
              <a:bodyPr rot="-5400000" vert="horz"/>
              <a:lstStyle/>
              <a:p>
                <a:pPr>
                  <a:defRPr sz="1795" b="1" i="0" u="none" strike="noStrike" baseline="0">
                    <a:solidFill>
                      <a:schemeClr val="bg1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31139</c:v>
                </c:pt>
                <c:pt idx="1">
                  <c:v>37962</c:v>
                </c:pt>
                <c:pt idx="2">
                  <c:v>49027</c:v>
                </c:pt>
              </c:numCache>
            </c:numRef>
          </c:val>
        </c:ser>
        <c:dLbls>
          <c:showVal val="1"/>
        </c:dLbls>
        <c:overlap val="100"/>
        <c:axId val="81864192"/>
        <c:axId val="81865728"/>
      </c:barChart>
      <c:catAx>
        <c:axId val="81864192"/>
        <c:scaling>
          <c:orientation val="minMax"/>
        </c:scaling>
        <c:axPos val="b"/>
        <c:numFmt formatCode="General" sourceLinked="1"/>
        <c:tickLblPos val="nextTo"/>
        <c:spPr>
          <a:ln w="379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865728"/>
        <c:crosses val="autoZero"/>
        <c:auto val="1"/>
        <c:lblAlgn val="ctr"/>
        <c:lblOffset val="100"/>
        <c:tickLblSkip val="1"/>
        <c:tickMarkSkip val="1"/>
      </c:catAx>
      <c:valAx>
        <c:axId val="81865728"/>
        <c:scaling>
          <c:orientation val="minMax"/>
          <c:max val="90000"/>
          <c:min val="0"/>
        </c:scaling>
        <c:delete val="1"/>
        <c:axPos val="l"/>
        <c:numFmt formatCode="General" sourceLinked="1"/>
        <c:tickLblPos val="none"/>
        <c:crossAx val="81864192"/>
        <c:crosses val="autoZero"/>
        <c:crossBetween val="between"/>
        <c:majorUnit val="10000"/>
        <c:minorUnit val="500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84602796658957169"/>
          <c:y val="0.71821555417453664"/>
          <c:w val="0.14274853299128396"/>
          <c:h val="0.15169147872458616"/>
        </c:manualLayout>
      </c:layout>
      <c:overlay val="1"/>
    </c:legend>
    <c:plotVisOnly val="1"/>
    <c:dispBlanksAs val="gap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hart>
    <c:title>
      <c:tx>
        <c:rich>
          <a:bodyPr/>
          <a:lstStyle/>
          <a:p>
            <a:pPr>
              <a:defRPr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Crude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throughput, MMTPA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63806973657634758"/>
          <c:y val="1.7291107088319171E-2"/>
        </c:manualLayout>
      </c:layout>
    </c:title>
    <c:plotArea>
      <c:layout>
        <c:manualLayout>
          <c:layoutTarget val="inner"/>
          <c:xMode val="edge"/>
          <c:yMode val="edge"/>
          <c:x val="7.6318775348518594E-2"/>
          <c:y val="0.12001362593698826"/>
          <c:w val="0.85139457196972024"/>
          <c:h val="0.7200236644311941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Capacity</c:v>
                </c:pt>
              </c:strCache>
            </c:strRef>
          </c:tx>
          <c:spPr>
            <a:gradFill>
              <a:gsLst>
                <a:gs pos="0">
                  <a:schemeClr val="bg2">
                    <a:lumMod val="50000"/>
                  </a:scheme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cap="rnd">
              <a:gradFill>
                <a:gsLst>
                  <a:gs pos="0">
                    <a:srgbClr val="FF0000"/>
                  </a:gs>
                  <a:gs pos="50000">
                    <a:srgbClr val="0F6FC6">
                      <a:tint val="44500"/>
                      <a:satMod val="160000"/>
                    </a:srgbClr>
                  </a:gs>
                  <a:gs pos="100000">
                    <a:srgbClr val="0F6FC6">
                      <a:tint val="23500"/>
                      <a:satMod val="160000"/>
                    </a:srgbClr>
                  </a:gs>
                </a:gsLst>
                <a:lin ang="5400000" scaled="0"/>
              </a:gradFill>
              <a:round/>
            </a:ln>
            <a:effectLst>
              <a:outerShdw blurRad="50800" dist="50800" sx="1000" sy="1000" algn="ctr" rotWithShape="0">
                <a:srgbClr val="CCFFFF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txPr>
              <a:bodyPr rot="-5400000" vert="horz"/>
              <a:lstStyle/>
              <a:p>
                <a:pPr>
                  <a:defRPr sz="2360" b="1"/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Sheet1!$B$2:$D$2</c:f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Crude Throughput</c:v>
                </c:pt>
              </c:strCache>
            </c:strRef>
          </c:tx>
          <c:spPr>
            <a:gradFill flip="none" rotWithShape="1">
              <a:gsLst>
                <a:gs pos="0">
                  <a:srgbClr val="008000"/>
                </a:gs>
                <a:gs pos="50000">
                  <a:srgbClr val="92D050"/>
                </a:gs>
                <a:gs pos="100000">
                  <a:srgbClr val="008000"/>
                </a:gs>
              </a:gsLst>
              <a:lin ang="0" scaled="1"/>
              <a:tileRect/>
            </a:gra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3.1747015780517144E-3"/>
                  <c:y val="0.18320219770510651"/>
                </c:manualLayout>
              </c:layout>
              <c:showVal val="1"/>
            </c:dLbl>
            <c:dLbl>
              <c:idx val="1"/>
              <c:layout>
                <c:manualLayout>
                  <c:x val="5.8202189907619977E-17"/>
                  <c:y val="0.2690782278793764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3206038459839323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800" b="1" baseline="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 formatCode="General">
                  <c:v>50.7</c:v>
                </c:pt>
                <c:pt idx="1">
                  <c:v>52.96</c:v>
                </c:pt>
                <c:pt idx="2" formatCode="General">
                  <c:v>55.6</c:v>
                </c:pt>
              </c:numCache>
            </c:numRef>
          </c:val>
        </c:ser>
        <c:gapWidth val="148"/>
        <c:axId val="76528640"/>
        <c:axId val="76530432"/>
      </c:barChart>
      <c:catAx>
        <c:axId val="76528640"/>
        <c:scaling>
          <c:orientation val="minMax"/>
        </c:scaling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 b="1">
                <a:latin typeface="Calibri" pitchFamily="34" charset="0"/>
              </a:defRPr>
            </a:pPr>
            <a:endParaRPr lang="en-US"/>
          </a:p>
        </c:txPr>
        <c:crossAx val="76530432"/>
        <c:crosses val="autoZero"/>
        <c:lblAlgn val="ctr"/>
        <c:lblOffset val="100"/>
      </c:catAx>
      <c:valAx>
        <c:axId val="76530432"/>
        <c:scaling>
          <c:orientation val="minMax"/>
        </c:scaling>
        <c:delete val="1"/>
        <c:axPos val="l"/>
        <c:numFmt formatCode="General" sourceLinked="1"/>
        <c:tickLblPos val="none"/>
        <c:crossAx val="7652864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ln>
      <a:solidFill>
        <a:schemeClr val="bg1"/>
      </a:solidFill>
    </a:ln>
  </c:spPr>
  <c:txPr>
    <a:bodyPr/>
    <a:lstStyle/>
    <a:p>
      <a:pPr>
        <a:defRPr sz="1768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Pipeline throughput,</a:t>
            </a:r>
            <a:r>
              <a:rPr lang="en-US" sz="2200" baseline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MMTPA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60622444456062663"/>
          <c:y val="0"/>
        </c:manualLayout>
      </c:layout>
    </c:title>
    <c:plotArea>
      <c:layout>
        <c:manualLayout>
          <c:layoutTarget val="inner"/>
          <c:xMode val="edge"/>
          <c:yMode val="edge"/>
          <c:x val="0.12894538207910933"/>
          <c:y val="0.11000556651327573"/>
          <c:w val="0.95281113225335279"/>
          <c:h val="0.64474417978913701"/>
        </c:manualLayout>
      </c:layout>
      <c:barChart>
        <c:barDir val="col"/>
        <c:grouping val="stacked"/>
        <c:ser>
          <c:idx val="0"/>
          <c:order val="0"/>
          <c:tx>
            <c:strRef>
              <c:f>Sheet1!$A$2:$B$2</c:f>
              <c:strCache>
                <c:ptCount val="1"/>
                <c:pt idx="0">
                  <c:v>Crude Oil</c:v>
                </c:pt>
              </c:strCache>
            </c:strRef>
          </c:tx>
          <c:spPr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33">
              <a:solidFill>
                <a:schemeClr val="tx1"/>
              </a:solidFill>
              <a:prstDash val="solid"/>
            </a:ln>
          </c:spPr>
          <c:dLbls>
            <c:dLbl>
              <c:idx val="2"/>
              <c:layout>
                <c:manualLayout>
                  <c:x val="-6.7892448023442247E-3"/>
                  <c:y val="9.810543232653187E-5"/>
                </c:manualLayout>
              </c:layout>
              <c:dLblPos val="ctr"/>
              <c:showVal val="1"/>
            </c:dLbl>
            <c:numFmt formatCode="0.0" sourceLinked="0"/>
            <c:spPr>
              <a:noFill/>
              <a:ln w="25277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showVal val="1"/>
          </c:dLbls>
          <c:cat>
            <c:strRef>
              <c:f>Sheet1!$C$1:$E$1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Sheet1!$C$2:$E$2</c:f>
              <c:numCache>
                <c:formatCode>0.0</c:formatCode>
                <c:ptCount val="3"/>
                <c:pt idx="0">
                  <c:v>41.481999999999999</c:v>
                </c:pt>
                <c:pt idx="1">
                  <c:v>42.47</c:v>
                </c:pt>
                <c:pt idx="2">
                  <c:v>47.5</c:v>
                </c:pt>
              </c:numCache>
            </c:numRef>
          </c:val>
        </c:ser>
        <c:ser>
          <c:idx val="1"/>
          <c:order val="1"/>
          <c:tx>
            <c:strRef>
              <c:f>Sheet1!$A$3:$B$3</c:f>
              <c:strCache>
                <c:ptCount val="1"/>
                <c:pt idx="0">
                  <c:v>Products</c:v>
                </c:pt>
              </c:strCache>
            </c:strRef>
          </c:tx>
          <c:spPr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33">
              <a:solidFill>
                <a:schemeClr val="tx1"/>
              </a:solidFill>
              <a:prstDash val="solid"/>
            </a:ln>
          </c:spPr>
          <c:dLbls>
            <c:spPr>
              <a:noFill/>
              <a:ln w="25277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bg1"/>
                    </a:solidFill>
                    <a:latin typeface="Calibri" pitchFamily="34" charset="0"/>
                    <a:ea typeface="Century Gothic"/>
                    <a:cs typeface="Century Gothic"/>
                  </a:defRPr>
                </a:pPr>
                <a:endParaRPr lang="en-US"/>
              </a:p>
            </c:txPr>
            <c:showVal val="1"/>
          </c:dLbls>
          <c:cat>
            <c:strRef>
              <c:f>Sheet1!$C$1:$E$1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Sheet1!$C$3:$E$3</c:f>
              <c:numCache>
                <c:formatCode>0.0</c:formatCode>
                <c:ptCount val="3"/>
                <c:pt idx="0">
                  <c:v>23.524999999999999</c:v>
                </c:pt>
                <c:pt idx="1">
                  <c:v>26.05</c:v>
                </c:pt>
                <c:pt idx="2">
                  <c:v>27.95</c:v>
                </c:pt>
              </c:numCache>
            </c:numRef>
          </c:val>
        </c:ser>
        <c:dLbls>
          <c:showVal val="1"/>
        </c:dLbls>
        <c:overlap val="100"/>
        <c:axId val="76720384"/>
        <c:axId val="76734464"/>
      </c:barChart>
      <c:catAx>
        <c:axId val="76720384"/>
        <c:scaling>
          <c:orientation val="minMax"/>
        </c:scaling>
        <c:axPos val="b"/>
        <c:numFmt formatCode="General" sourceLinked="1"/>
        <c:tickLblPos val="nextTo"/>
        <c:spPr>
          <a:ln w="37911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76734464"/>
        <c:crosses val="autoZero"/>
        <c:auto val="1"/>
        <c:lblAlgn val="ctr"/>
        <c:lblOffset val="100"/>
        <c:tickLblSkip val="1"/>
        <c:tickMarkSkip val="1"/>
      </c:catAx>
      <c:valAx>
        <c:axId val="76734464"/>
        <c:scaling>
          <c:orientation val="minMax"/>
        </c:scaling>
        <c:delete val="1"/>
        <c:axPos val="l"/>
        <c:numFmt formatCode="0.0" sourceLinked="1"/>
        <c:tickLblPos val="none"/>
        <c:crossAx val="76720384"/>
        <c:crosses val="autoZero"/>
        <c:crossBetween val="between"/>
      </c:valAx>
      <c:spPr>
        <a:noFill/>
        <a:ln w="2537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2000">
                <a:latin typeface="Calibri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655654273708194"/>
          <c:y val="0.89048290269335151"/>
          <c:w val="0.70050625955355672"/>
          <c:h val="9.727829948719148E-2"/>
        </c:manualLayout>
      </c:layout>
      <c:txPr>
        <a:bodyPr/>
        <a:lstStyle/>
        <a:p>
          <a:pPr>
            <a:defRPr sz="2000">
              <a:latin typeface="Calibri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86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0150674528205134E-2"/>
          <c:y val="5.9047384429105433E-2"/>
          <c:w val="0.78019846677586069"/>
          <c:h val="0.86294532758877707"/>
        </c:manualLayout>
      </c:layout>
      <c:barChart>
        <c:barDir val="col"/>
        <c:grouping val="stacked"/>
        <c:ser>
          <c:idx val="10"/>
          <c:order val="0"/>
          <c:tx>
            <c:strRef>
              <c:f>Sheet3!$F$15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Sheet3!$H$4:$J$4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Sheet3!$H$15:$J$15</c:f>
              <c:numCache>
                <c:formatCode>0.0</c:formatCode>
                <c:ptCount val="3"/>
                <c:pt idx="0">
                  <c:v>1.6400000000000001</c:v>
                </c:pt>
                <c:pt idx="1">
                  <c:v>1.6027</c:v>
                </c:pt>
                <c:pt idx="2">
                  <c:v>2.327</c:v>
                </c:pt>
              </c:numCache>
            </c:numRef>
          </c:val>
        </c:ser>
        <c:ser>
          <c:idx val="9"/>
          <c:order val="1"/>
          <c:tx>
            <c:strRef>
              <c:f>Sheet3!$F$14</c:f>
              <c:strCache>
                <c:ptCount val="1"/>
                <c:pt idx="0">
                  <c:v>Bitumen</c:v>
                </c:pt>
              </c:strCache>
            </c:strRef>
          </c:tx>
          <c:spPr>
            <a:solidFill>
              <a:srgbClr val="00682F"/>
            </a:solidFill>
          </c:spPr>
          <c:cat>
            <c:strRef>
              <c:f>Sheet3!$H$4:$J$4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Sheet3!$H$14:$J$14</c:f>
              <c:numCache>
                <c:formatCode>0.0</c:formatCode>
                <c:ptCount val="3"/>
                <c:pt idx="0">
                  <c:v>2.504</c:v>
                </c:pt>
                <c:pt idx="1">
                  <c:v>2.3761999999999968</c:v>
                </c:pt>
                <c:pt idx="2">
                  <c:v>2.2538999999999998</c:v>
                </c:pt>
              </c:numCache>
            </c:numRef>
          </c:val>
        </c:ser>
        <c:ser>
          <c:idx val="8"/>
          <c:order val="2"/>
          <c:tx>
            <c:strRef>
              <c:f>Sheet3!$F$13</c:f>
              <c:strCache>
                <c:ptCount val="1"/>
                <c:pt idx="0">
                  <c:v>Lube Grease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Sheet3!$H$4:$J$4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Sheet3!$H$13:$J$13</c:f>
              <c:numCache>
                <c:formatCode>0.0</c:formatCode>
                <c:ptCount val="3"/>
                <c:pt idx="0">
                  <c:v>0.54700000000000004</c:v>
                </c:pt>
                <c:pt idx="1">
                  <c:v>0.55030000000000001</c:v>
                </c:pt>
                <c:pt idx="2">
                  <c:v>0.53480000000000005</c:v>
                </c:pt>
              </c:numCache>
            </c:numRef>
          </c:val>
        </c:ser>
        <c:ser>
          <c:idx val="7"/>
          <c:order val="3"/>
          <c:tx>
            <c:strRef>
              <c:f>Sheet3!$F$12</c:f>
              <c:strCache>
                <c:ptCount val="1"/>
                <c:pt idx="0">
                  <c:v>FO / LSHS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 algn="ctr">
                  <a:defRPr lang="en-IN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Sheet3!$H$4:$J$4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Sheet3!$H$12:$J$12</c:f>
              <c:numCache>
                <c:formatCode>0.0</c:formatCode>
                <c:ptCount val="3"/>
                <c:pt idx="0">
                  <c:v>6.21</c:v>
                </c:pt>
                <c:pt idx="1">
                  <c:v>5.9748000000000001</c:v>
                </c:pt>
                <c:pt idx="2">
                  <c:v>5.0095000000000001</c:v>
                </c:pt>
              </c:numCache>
            </c:numRef>
          </c:val>
        </c:ser>
        <c:ser>
          <c:idx val="6"/>
          <c:order val="4"/>
          <c:tx>
            <c:strRef>
              <c:f>Sheet3!$F$11</c:f>
              <c:strCache>
                <c:ptCount val="1"/>
                <c:pt idx="0">
                  <c:v>LDO</c:v>
                </c:pt>
              </c:strCache>
            </c:strRef>
          </c:tx>
          <c:cat>
            <c:strRef>
              <c:f>Sheet3!$H$4:$J$4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Sheet3!$H$11:$J$11</c:f>
              <c:numCache>
                <c:formatCode>0.0</c:formatCode>
                <c:ptCount val="3"/>
                <c:pt idx="0">
                  <c:v>0.27600000000000002</c:v>
                </c:pt>
                <c:pt idx="1">
                  <c:v>0.2341</c:v>
                </c:pt>
                <c:pt idx="2">
                  <c:v>0.18230000000000021</c:v>
                </c:pt>
              </c:numCache>
            </c:numRef>
          </c:val>
        </c:ser>
        <c:ser>
          <c:idx val="5"/>
          <c:order val="5"/>
          <c:tx>
            <c:strRef>
              <c:f>Sheet3!$F$10</c:f>
              <c:strCache>
                <c:ptCount val="1"/>
                <c:pt idx="0">
                  <c:v>HSD</c:v>
                </c:pt>
              </c:strCache>
            </c:strRef>
          </c:tx>
          <c:spPr>
            <a:solidFill>
              <a:srgbClr val="FF660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Sheet3!$H$4:$J$4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Sheet3!$H$10:$J$10</c:f>
              <c:numCache>
                <c:formatCode>0.0</c:formatCode>
                <c:ptCount val="3"/>
                <c:pt idx="0">
                  <c:v>30.097999999999999</c:v>
                </c:pt>
                <c:pt idx="1">
                  <c:v>31.588399999999819</c:v>
                </c:pt>
                <c:pt idx="2">
                  <c:v>34.091100000000012</c:v>
                </c:pt>
              </c:numCache>
            </c:numRef>
          </c:val>
        </c:ser>
        <c:ser>
          <c:idx val="4"/>
          <c:order val="6"/>
          <c:tx>
            <c:strRef>
              <c:f>Sheet3!$F$9</c:f>
              <c:strCache>
                <c:ptCount val="1"/>
                <c:pt idx="0">
                  <c:v>SKO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 algn="ctr">
                  <a:defRPr lang="en-IN"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Sheet3!$H$4:$J$4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Sheet3!$H$9:$J$9</c:f>
              <c:numCache>
                <c:formatCode>0.0</c:formatCode>
                <c:ptCount val="3"/>
                <c:pt idx="0">
                  <c:v>6.016</c:v>
                </c:pt>
                <c:pt idx="1">
                  <c:v>5.7738000000000014</c:v>
                </c:pt>
                <c:pt idx="2">
                  <c:v>5.3687999999999985</c:v>
                </c:pt>
              </c:numCache>
            </c:numRef>
          </c:val>
        </c:ser>
        <c:ser>
          <c:idx val="3"/>
          <c:order val="7"/>
          <c:tx>
            <c:strRef>
              <c:f>Sheet3!$F$8</c:f>
              <c:strCache>
                <c:ptCount val="1"/>
                <c:pt idx="0">
                  <c:v>ATF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Sheet3!$H$4:$J$4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Sheet3!$H$8:$J$8</c:f>
              <c:numCache>
                <c:formatCode>0.0</c:formatCode>
                <c:ptCount val="3"/>
                <c:pt idx="0">
                  <c:v>2.8319999999999967</c:v>
                </c:pt>
                <c:pt idx="1">
                  <c:v>3.1363999999999987</c:v>
                </c:pt>
                <c:pt idx="2">
                  <c:v>3.4142999999999977</c:v>
                </c:pt>
              </c:numCache>
            </c:numRef>
          </c:val>
        </c:ser>
        <c:ser>
          <c:idx val="2"/>
          <c:order val="8"/>
          <c:tx>
            <c:strRef>
              <c:f>Sheet3!$F$7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9A0072"/>
            </a:solidFill>
          </c:spPr>
          <c:dLbls>
            <c:txPr>
              <a:bodyPr/>
              <a:lstStyle/>
              <a:p>
                <a:pPr algn="ctr">
                  <a:defRPr lang="en-IN"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Sheet3!$H$4:$J$4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Sheet3!$H$7:$J$7</c:f>
              <c:numCache>
                <c:formatCode>0.0</c:formatCode>
                <c:ptCount val="3"/>
                <c:pt idx="0">
                  <c:v>5.774</c:v>
                </c:pt>
                <c:pt idx="1">
                  <c:v>6.3436000000000003</c:v>
                </c:pt>
                <c:pt idx="2">
                  <c:v>6.673</c:v>
                </c:pt>
              </c:numCache>
            </c:numRef>
          </c:val>
        </c:ser>
        <c:ser>
          <c:idx val="1"/>
          <c:order val="9"/>
          <c:tx>
            <c:strRef>
              <c:f>Sheet3!$F$6</c:f>
              <c:strCache>
                <c:ptCount val="1"/>
                <c:pt idx="0">
                  <c:v>Naphtha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Sheet3!$H$4:$J$4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Sheet3!$H$6:$J$6</c:f>
              <c:numCache>
                <c:formatCode>0.0</c:formatCode>
                <c:ptCount val="3"/>
                <c:pt idx="0">
                  <c:v>1.6</c:v>
                </c:pt>
                <c:pt idx="1">
                  <c:v>2.5509999999999997</c:v>
                </c:pt>
                <c:pt idx="2">
                  <c:v>3.18</c:v>
                </c:pt>
              </c:numCache>
            </c:numRef>
          </c:val>
        </c:ser>
        <c:ser>
          <c:idx val="0"/>
          <c:order val="10"/>
          <c:tx>
            <c:strRef>
              <c:f>Sheet3!$F$5</c:f>
              <c:strCache>
                <c:ptCount val="1"/>
                <c:pt idx="0">
                  <c:v>LPG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txPr>
              <a:bodyPr/>
              <a:lstStyle/>
              <a:p>
                <a:pPr algn="ctr">
                  <a:defRPr lang="en-IN"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Sheet3!$H$4:$J$4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Sheet3!$H$5:$J$5</c:f>
              <c:numCache>
                <c:formatCode>0.0</c:formatCode>
                <c:ptCount val="3"/>
                <c:pt idx="0">
                  <c:v>6.149</c:v>
                </c:pt>
                <c:pt idx="1">
                  <c:v>6.593</c:v>
                </c:pt>
                <c:pt idx="2">
                  <c:v>7.0469999999999997</c:v>
                </c:pt>
              </c:numCache>
            </c:numRef>
          </c:val>
        </c:ser>
        <c:overlap val="100"/>
        <c:axId val="66963328"/>
        <c:axId val="66964864"/>
      </c:barChart>
      <c:catAx>
        <c:axId val="66963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Calibri" pitchFamily="34" charset="0"/>
              </a:defRPr>
            </a:pPr>
            <a:endParaRPr lang="en-US"/>
          </a:p>
        </c:txPr>
        <c:crossAx val="66964864"/>
        <c:crosses val="autoZero"/>
        <c:auto val="1"/>
        <c:lblAlgn val="ctr"/>
        <c:lblOffset val="100"/>
      </c:catAx>
      <c:valAx>
        <c:axId val="66964864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  <c:crossAx val="66963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07464564624331"/>
          <c:y val="7.1364051337291123E-2"/>
          <c:w val="0.19341539526810494"/>
          <c:h val="0.83295058316385961"/>
        </c:manualLayout>
      </c:layout>
      <c:txPr>
        <a:bodyPr/>
        <a:lstStyle/>
        <a:p>
          <a:pPr>
            <a:defRPr sz="2000" b="1">
              <a:latin typeface="Calibri" pitchFamily="34" charset="0"/>
            </a:defRPr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Marketing Touch Points</a:t>
            </a:r>
          </a:p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(% of industry)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5750564353002926"/>
          <c:y val="1.6534621153205201E-2"/>
        </c:manualLayout>
      </c:layout>
    </c:title>
    <c:view3D>
      <c:rotX val="25"/>
      <c:rotY val="310"/>
      <c:perspective val="0"/>
    </c:view3D>
    <c:plotArea>
      <c:layout>
        <c:manualLayout>
          <c:layoutTarget val="inner"/>
          <c:xMode val="edge"/>
          <c:yMode val="edge"/>
          <c:x val="0.17721719160105101"/>
          <c:y val="0.20389553070492256"/>
          <c:w val="0.69451073985680156"/>
          <c:h val="0.5752688172043196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IOC</c:v>
                </c:pt>
              </c:strCache>
            </c:strRef>
          </c:tx>
          <c:spPr>
            <a:solidFill>
              <a:schemeClr val="accent1"/>
            </a:solidFill>
            <a:ln w="12090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 prstMaterial="softEdge">
              <a:bevelT w="165100" prst="coolSlant"/>
              <a:bevelB w="165100" prst="coolSlant"/>
              <a:contourClr>
                <a:srgbClr val="000000"/>
              </a:contourClr>
            </a:sp3d>
          </c:spPr>
          <c:explosion val="14"/>
          <c:dPt>
            <c:idx val="0"/>
            <c:spPr>
              <a:solidFill>
                <a:srgbClr val="FFCC00"/>
              </a:solidFill>
              <a:ln w="1209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9900"/>
              </a:solidFill>
              <a:ln w="1209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00FF00"/>
              </a:solidFill>
              <a:ln w="1209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FFFF00"/>
              </a:solidFill>
              <a:ln w="1209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rgbClr val="FF00FF"/>
              </a:solidFill>
              <a:ln w="1209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rgbClr val="969696"/>
              </a:solidFill>
              <a:ln w="1209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Pt>
            <c:idx val="6"/>
            <c:spPr>
              <a:solidFill>
                <a:srgbClr val="00FFFF"/>
              </a:solidFill>
              <a:ln w="1209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0867325167133721"/>
                  <c:y val="-9.297704547345879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LPG Bottling Plants, </a:t>
                    </a:r>
                    <a:r>
                      <a:rPr lang="en-US" sz="1800" dirty="0" smtClean="0"/>
                      <a:t>89 (48.9%)</a:t>
                    </a:r>
                    <a:endParaRPr lang="en-US" sz="1800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4.0987423447069113E-2"/>
                  <c:y val="0.10883708233807354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Retail Outlets, </a:t>
                    </a:r>
                    <a:r>
                      <a:rPr lang="en-US" sz="1800" dirty="0" smtClean="0"/>
                      <a:t>20575 (45.6%), includes </a:t>
                    </a:r>
                  </a:p>
                  <a:p>
                    <a:r>
                      <a:rPr lang="en-US" sz="1800" dirty="0" smtClean="0"/>
                      <a:t>4225 </a:t>
                    </a:r>
                    <a:r>
                      <a:rPr lang="en-US" sz="1800" i="1" dirty="0" smtClean="0"/>
                      <a:t>KSKs</a:t>
                    </a:r>
                    <a:endParaRPr lang="en-US" sz="1800" i="1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17498162729658787"/>
                  <c:y val="-1.5608074797244798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LPG Distributorships, </a:t>
                    </a:r>
                    <a:r>
                      <a:rPr lang="en-US" sz="1800" dirty="0" smtClean="0"/>
                      <a:t>5934 (51.6%) includes 522 RGGLVs</a:t>
                    </a:r>
                    <a:endParaRPr lang="en-US" sz="1800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0.11179422356598182"/>
                  <c:y val="8.6414106633754081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Aviation Fuel Stations, </a:t>
                    </a:r>
                    <a:r>
                      <a:rPr lang="en-US" sz="1800" dirty="0" smtClean="0"/>
                      <a:t>96 (50.5%)</a:t>
                    </a:r>
                    <a:endParaRPr lang="en-US" sz="1800" dirty="0"/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/>
                      <a:t>SKO/LDO Dealerships, </a:t>
                    </a:r>
                    <a:r>
                      <a:rPr lang="en-US" sz="1800" smtClean="0"/>
                      <a:t>3954 (59.9%)</a:t>
                    </a:r>
                    <a:endParaRPr lang="en-US" sz="1800"/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6.0521507670560065E-3"/>
                  <c:y val="-4.4366672887283305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Terminals/Depots, </a:t>
                    </a:r>
                    <a:r>
                      <a:rPr lang="en-US" sz="1800" dirty="0" smtClean="0"/>
                      <a:t>139 (41.6%)</a:t>
                    </a:r>
                    <a:endParaRPr lang="en-US" sz="1800" dirty="0"/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7.9204473657225403E-4"/>
                  <c:y val="-7.947520978706217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Consumer Pumps, </a:t>
                    </a:r>
                    <a:r>
                      <a:rPr lang="en-US" sz="1800" dirty="0" smtClean="0"/>
                      <a:t>6218 (86%)</a:t>
                    </a:r>
                    <a:endParaRPr lang="en-US" sz="1800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800">
                    <a:latin typeface="Calibri" pitchFamily="34" charset="0"/>
                  </a:defRPr>
                </a:pPr>
                <a:endParaRPr lang="en-US"/>
              </a:p>
            </c:txPr>
            <c:showVal val="1"/>
            <c:showCatName val="1"/>
          </c:dLbls>
          <c:cat>
            <c:strRef>
              <c:f>Sheet1!$B$1:$H$1</c:f>
              <c:strCache>
                <c:ptCount val="7"/>
                <c:pt idx="0">
                  <c:v>LPG Bottling Plants</c:v>
                </c:pt>
                <c:pt idx="1">
                  <c:v>Retail Outlets</c:v>
                </c:pt>
                <c:pt idx="2">
                  <c:v>LPG Distributorships</c:v>
                </c:pt>
                <c:pt idx="3">
                  <c:v>Aviation Fuel Stations</c:v>
                </c:pt>
                <c:pt idx="4">
                  <c:v>SKO/LDO Dealerships</c:v>
                </c:pt>
                <c:pt idx="5">
                  <c:v>Terminals/Depots</c:v>
                </c:pt>
                <c:pt idx="6">
                  <c:v>Consumer Pumps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89</c:v>
                </c:pt>
                <c:pt idx="1">
                  <c:v>20575</c:v>
                </c:pt>
                <c:pt idx="2">
                  <c:v>5934</c:v>
                </c:pt>
                <c:pt idx="3">
                  <c:v>96</c:v>
                </c:pt>
                <c:pt idx="4">
                  <c:v>3954</c:v>
                </c:pt>
                <c:pt idx="5">
                  <c:v>139</c:v>
                </c:pt>
                <c:pt idx="6">
                  <c:v>6218</c:v>
                </c:pt>
              </c:numCache>
            </c:numRef>
          </c:val>
        </c:ser>
      </c:pie3DChart>
      <c:spPr>
        <a:noFill/>
        <a:ln w="2537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721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 smtClean="0">
                <a:latin typeface="Calibri" pitchFamily="34" charset="0"/>
              </a:rPr>
              <a:t>Domestic petrochemicals sales, KT</a:t>
            </a:r>
            <a:endParaRPr lang="en-US" sz="240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2.7692312399884086E-4"/>
          <c:y val="2.2825952060430811E-3"/>
        </c:manualLayout>
      </c:layout>
    </c:title>
    <c:plotArea>
      <c:layout>
        <c:manualLayout>
          <c:layoutTarget val="inner"/>
          <c:xMode val="edge"/>
          <c:yMode val="edge"/>
          <c:x val="0.10224230055444647"/>
          <c:y val="1.1464540577658161E-3"/>
          <c:w val="0.73081212855023259"/>
          <c:h val="0.74593425817199188"/>
        </c:manualLayout>
      </c:layout>
      <c:barChart>
        <c:barDir val="col"/>
        <c:grouping val="stacked"/>
        <c:ser>
          <c:idx val="0"/>
          <c:order val="0"/>
          <c:tx>
            <c:strRef>
              <c:f>'Pet chem'!$J$6</c:f>
              <c:strCache>
                <c:ptCount val="1"/>
                <c:pt idx="0">
                  <c:v>LAB</c:v>
                </c:pt>
              </c:strCache>
            </c:strRef>
          </c:tx>
          <c:spPr>
            <a:gradFill>
              <a:gsLst>
                <a:gs pos="0">
                  <a:srgbClr val="FF6600"/>
                </a:gs>
                <a:gs pos="50000">
                  <a:srgbClr val="FFC000"/>
                </a:gs>
                <a:gs pos="100000">
                  <a:srgbClr val="FF9900"/>
                </a:gs>
              </a:gsLst>
              <a:lin ang="0" scaled="1"/>
            </a:gra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'Pet chem'!$K$5:$M$5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'Pet chem'!$K$6:$M$6</c:f>
              <c:numCache>
                <c:formatCode>0</c:formatCode>
                <c:ptCount val="3"/>
                <c:pt idx="0">
                  <c:v>124</c:v>
                </c:pt>
                <c:pt idx="1">
                  <c:v>123.9470000000006</c:v>
                </c:pt>
                <c:pt idx="2">
                  <c:v>100.65199999999999</c:v>
                </c:pt>
              </c:numCache>
            </c:numRef>
          </c:val>
        </c:ser>
        <c:ser>
          <c:idx val="1"/>
          <c:order val="1"/>
          <c:tx>
            <c:strRef>
              <c:f>'Pet chem'!$J$7</c:f>
              <c:strCache>
                <c:ptCount val="1"/>
                <c:pt idx="0">
                  <c:v>PX / PTA</c:v>
                </c:pt>
              </c:strCache>
            </c:strRef>
          </c:tx>
          <c:spPr>
            <a:gradFill>
              <a:gsLst>
                <a:gs pos="0">
                  <a:srgbClr val="333399">
                    <a:lumMod val="75000"/>
                  </a:srgbClr>
                </a:gs>
                <a:gs pos="50000">
                  <a:srgbClr val="2D2D8A">
                    <a:lumMod val="60000"/>
                    <a:lumOff val="40000"/>
                  </a:srgbClr>
                </a:gs>
                <a:gs pos="100000">
                  <a:srgbClr val="333399">
                    <a:lumMod val="75000"/>
                  </a:srgbClr>
                </a:gs>
              </a:gsLst>
              <a:lin ang="0" scaled="1"/>
            </a:gra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'Pet chem'!$K$5:$M$5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'Pet chem'!$K$7:$M$7</c:f>
              <c:numCache>
                <c:formatCode>0</c:formatCode>
                <c:ptCount val="3"/>
                <c:pt idx="0">
                  <c:v>528</c:v>
                </c:pt>
                <c:pt idx="1">
                  <c:v>446.85199999999969</c:v>
                </c:pt>
                <c:pt idx="2">
                  <c:v>541.803</c:v>
                </c:pt>
              </c:numCache>
            </c:numRef>
          </c:val>
        </c:ser>
        <c:ser>
          <c:idx val="2"/>
          <c:order val="2"/>
          <c:tx>
            <c:strRef>
              <c:f>'Pet chem'!$J$8</c:f>
              <c:strCache>
                <c:ptCount val="1"/>
                <c:pt idx="0">
                  <c:v>GLYCOLS</c:v>
                </c:pt>
              </c:strCache>
            </c:strRef>
          </c:tx>
          <c:spPr>
            <a:gradFill>
              <a:gsLst>
                <a:gs pos="0">
                  <a:srgbClr val="C00000">
                    <a:alpha val="50000"/>
                  </a:srgbClr>
                </a:gs>
                <a:gs pos="50000">
                  <a:srgbClr val="C00000">
                    <a:alpha val="78000"/>
                  </a:srgbClr>
                </a:gs>
                <a:gs pos="100000">
                  <a:srgbClr val="C00000">
                    <a:alpha val="54000"/>
                  </a:srgbClr>
                </a:gs>
              </a:gsLst>
              <a:lin ang="0" scaled="1"/>
            </a:gra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'Pet chem'!$K$5:$M$5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'Pet chem'!$K$8:$M$8</c:f>
              <c:numCache>
                <c:formatCode>0</c:formatCode>
                <c:ptCount val="3"/>
                <c:pt idx="1">
                  <c:v>151.12300000000002</c:v>
                </c:pt>
                <c:pt idx="2">
                  <c:v>238.97899999999998</c:v>
                </c:pt>
              </c:numCache>
            </c:numRef>
          </c:val>
        </c:ser>
        <c:ser>
          <c:idx val="3"/>
          <c:order val="3"/>
          <c:tx>
            <c:strRef>
              <c:f>'Pet chem'!$J$9</c:f>
              <c:strCache>
                <c:ptCount val="1"/>
                <c:pt idx="0">
                  <c:v>POLYMERS</c:v>
                </c:pt>
              </c:strCache>
            </c:strRef>
          </c:tx>
          <c:spPr>
            <a:gradFill>
              <a:gsLst>
                <a:gs pos="0">
                  <a:srgbClr val="008000"/>
                </a:gs>
                <a:gs pos="50000">
                  <a:srgbClr val="92D050"/>
                </a:gs>
                <a:gs pos="100000">
                  <a:srgbClr val="008000"/>
                </a:gs>
              </a:gsLst>
              <a:lin ang="0" scaled="1"/>
            </a:gra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'Pet chem'!$K$5:$M$5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'Pet chem'!$K$9:$M$9</c:f>
              <c:numCache>
                <c:formatCode>0</c:formatCode>
                <c:ptCount val="3"/>
                <c:pt idx="1">
                  <c:v>216.636</c:v>
                </c:pt>
                <c:pt idx="2">
                  <c:v>657.74400000000003</c:v>
                </c:pt>
              </c:numCache>
            </c:numRef>
          </c:val>
        </c:ser>
        <c:gapWidth val="70"/>
        <c:overlap val="100"/>
        <c:axId val="67176320"/>
        <c:axId val="67177856"/>
      </c:barChart>
      <c:catAx>
        <c:axId val="67176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67177856"/>
        <c:crosses val="autoZero"/>
        <c:auto val="1"/>
        <c:lblAlgn val="ctr"/>
        <c:lblOffset val="100"/>
      </c:catAx>
      <c:valAx>
        <c:axId val="67177856"/>
        <c:scaling>
          <c:orientation val="minMax"/>
        </c:scaling>
        <c:delete val="1"/>
        <c:axPos val="l"/>
        <c:numFmt formatCode="0" sourceLinked="1"/>
        <c:tickLblPos val="none"/>
        <c:crossAx val="67176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966342248029827"/>
          <c:y val="0.85732137728113822"/>
          <c:w val="0.62686545031549201"/>
          <c:h val="8.1864639370121145E-2"/>
        </c:manualLayout>
      </c:layout>
      <c:txPr>
        <a:bodyPr/>
        <a:lstStyle/>
        <a:p>
          <a:pPr>
            <a:defRPr sz="2000" b="1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</c:chart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5.5066764563137475E-3"/>
                  <c:y val="0.3317703588490191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6167185127578262"/>
                </c:manualLayout>
              </c:layout>
              <c:showVal val="1"/>
            </c:dLbl>
            <c:dLbl>
              <c:idx val="2"/>
              <c:layout>
                <c:manualLayout>
                  <c:x val="-2.9155607387746601E-3"/>
                  <c:y val="8.0507443617375843E-2"/>
                </c:manualLayout>
              </c:layout>
              <c:showVal val="1"/>
            </c:dLbl>
            <c:dLbl>
              <c:idx val="3"/>
              <c:layout>
                <c:manualLayout>
                  <c:x val="-3.1955612365533364E-3"/>
                  <c:y val="0.18508387956893679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LAB</c:v>
                </c:pt>
                <c:pt idx="1">
                  <c:v>PTA</c:v>
                </c:pt>
                <c:pt idx="2">
                  <c:v>Polymers</c:v>
                </c:pt>
                <c:pt idx="3">
                  <c:v>Glycols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0.31000000000000089</c:v>
                </c:pt>
                <c:pt idx="1">
                  <c:v>0.14000000000000001</c:v>
                </c:pt>
                <c:pt idx="2">
                  <c:v>0.05</c:v>
                </c:pt>
                <c:pt idx="3">
                  <c:v>0.18000000000000024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44450"/>
            </a:sp3d>
          </c:spPr>
          <c:dLbls>
            <c:dLbl>
              <c:idx val="0"/>
              <c:layout>
                <c:manualLayout>
                  <c:x val="5.8311214775492934E-3"/>
                  <c:y val="-7.469725586045996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LAB</c:v>
                </c:pt>
                <c:pt idx="1">
                  <c:v>PTA</c:v>
                </c:pt>
                <c:pt idx="2">
                  <c:v>Polymers</c:v>
                </c:pt>
                <c:pt idx="3">
                  <c:v>Glycols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0.28000000000000008</c:v>
                </c:pt>
                <c:pt idx="1">
                  <c:v>0.14000000000000001</c:v>
                </c:pt>
                <c:pt idx="2">
                  <c:v>0.19</c:v>
                </c:pt>
                <c:pt idx="3">
                  <c:v>0.25</c:v>
                </c:pt>
              </c:numCache>
            </c:numRef>
          </c:val>
        </c:ser>
        <c:gapWidth val="81"/>
        <c:axId val="77482240"/>
        <c:axId val="77484032"/>
      </c:barChart>
      <c:catAx>
        <c:axId val="77482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Calibri" pitchFamily="34" charset="0"/>
              </a:defRPr>
            </a:pPr>
            <a:endParaRPr lang="en-US"/>
          </a:p>
        </c:txPr>
        <c:crossAx val="77484032"/>
        <c:crosses val="autoZero"/>
        <c:auto val="1"/>
        <c:lblAlgn val="ctr"/>
        <c:lblOffset val="100"/>
      </c:catAx>
      <c:valAx>
        <c:axId val="77484032"/>
        <c:scaling>
          <c:orientation val="minMax"/>
        </c:scaling>
        <c:delete val="1"/>
        <c:axPos val="l"/>
        <c:majorGridlines>
          <c:spPr>
            <a:ln>
              <a:solidFill>
                <a:srgbClr val="333399">
                  <a:lumMod val="40000"/>
                  <a:lumOff val="60000"/>
                  <a:alpha val="15000"/>
                </a:srgbClr>
              </a:solidFill>
            </a:ln>
          </c:spPr>
        </c:majorGridlines>
        <c:numFmt formatCode="0%" sourceLinked="1"/>
        <c:tickLblPos val="none"/>
        <c:crossAx val="7748224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b"/>
      <c:layout>
        <c:manualLayout>
          <c:xMode val="edge"/>
          <c:yMode val="edge"/>
          <c:x val="0.28225867176495462"/>
          <c:y val="0.8907512528638033"/>
          <c:w val="0.49379335423335663"/>
          <c:h val="0.10924874713620505"/>
        </c:manualLayout>
      </c:layout>
      <c:txPr>
        <a:bodyPr/>
        <a:lstStyle/>
        <a:p>
          <a:pPr>
            <a:defRPr sz="1800" b="1">
              <a:latin typeface="Calibri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R-LNG </a:t>
            </a:r>
            <a:r>
              <a:rPr lang="en-US" sz="2400" baseline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sales, MMT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c:rich>
      </c:tx>
      <c:layout>
        <c:manualLayout>
          <c:xMode val="edge"/>
          <c:yMode val="edge"/>
          <c:x val="3.4330994729201252E-3"/>
          <c:y val="5.7224606580829774E-3"/>
        </c:manualLayout>
      </c:layout>
    </c:title>
    <c:plotArea>
      <c:layout>
        <c:manualLayout>
          <c:layoutTarget val="inner"/>
          <c:xMode val="edge"/>
          <c:yMode val="edge"/>
          <c:x val="8.4139478895821046E-2"/>
          <c:y val="0.12891698902142384"/>
          <c:w val="0.77090848213603602"/>
          <c:h val="0.7153544433555327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1A3A3E"/>
                </a:gs>
                <a:gs pos="50000">
                  <a:srgbClr val="DAEDEF">
                    <a:lumMod val="50000"/>
                    <a:alpha val="33000"/>
                  </a:srgbClr>
                </a:gs>
                <a:gs pos="100000">
                  <a:srgbClr val="DAEDEF">
                    <a:lumMod val="25000"/>
                  </a:srgbClr>
                </a:gs>
              </a:gsLst>
              <a:lin ang="10800000" scaled="1"/>
              <a:tileRect/>
            </a:gradFill>
          </c:spPr>
          <c:dLbls>
            <c:txPr>
              <a:bodyPr rot="-5400000" vert="horz"/>
              <a:lstStyle/>
              <a:p>
                <a:pPr>
                  <a:defRPr sz="200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1.905</c:v>
                </c:pt>
                <c:pt idx="1">
                  <c:v>2.3049999999999997</c:v>
                </c:pt>
                <c:pt idx="2">
                  <c:v>2.9289999999999998</c:v>
                </c:pt>
              </c:numCache>
            </c:numRef>
          </c:val>
        </c:ser>
        <c:overlap val="100"/>
        <c:axId val="78018432"/>
        <c:axId val="78019968"/>
      </c:barChart>
      <c:catAx>
        <c:axId val="78018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8019968"/>
        <c:crosses val="autoZero"/>
        <c:auto val="1"/>
        <c:lblAlgn val="ctr"/>
        <c:lblOffset val="100"/>
      </c:catAx>
      <c:valAx>
        <c:axId val="78019968"/>
        <c:scaling>
          <c:orientation val="minMax"/>
        </c:scaling>
        <c:delete val="1"/>
        <c:axPos val="l"/>
        <c:numFmt formatCode="0.00" sourceLinked="1"/>
        <c:tickLblPos val="none"/>
        <c:crossAx val="780184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Actual plan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Capex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expenditure – XI Plan </a:t>
            </a:r>
          </a:p>
          <a:p>
            <a:pPr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(2007-2012): Rs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48,655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crore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39381851088414005"/>
          <c:y val="0"/>
        </c:manualLayout>
      </c:layout>
    </c:title>
    <c:plotArea>
      <c:layout>
        <c:manualLayout>
          <c:layoutTarget val="inner"/>
          <c:xMode val="edge"/>
          <c:yMode val="edge"/>
          <c:x val="0.12894538207910944"/>
          <c:y val="0.12304497549099402"/>
          <c:w val="0.95281113225335345"/>
          <c:h val="0.64474417978913778"/>
        </c:manualLayout>
      </c:layout>
      <c:barChart>
        <c:barDir val="col"/>
        <c:grouping val="stacked"/>
        <c:ser>
          <c:idx val="0"/>
          <c:order val="0"/>
          <c:tx>
            <c:strRef>
              <c:f>Sheet1!$A$2:$B$2</c:f>
              <c:strCache>
                <c:ptCount val="1"/>
                <c:pt idx="0">
                  <c:v>Rs. Crore</c:v>
                </c:pt>
              </c:strCache>
            </c:strRef>
          </c:tx>
          <c:spPr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"/>
                  <c:y val="-0.349589132953481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29261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6.9163260693756862E-3"/>
                  <c:y val="-0.245657228561905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13063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4.6108840462504245E-3"/>
                  <c:y val="-0.21731216372784076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2.3054420231252127E-3"/>
                  <c:y val="-7.2437387909279921E-2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2.3054420231252127E-3"/>
                  <c:y val="-6.2989032964591324E-2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0"/>
                  <c:y val="-0.11338025933626421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600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Sheet1!$C$1:$H$1</c:f>
              <c:strCache>
                <c:ptCount val="6"/>
                <c:pt idx="0">
                  <c:v>Refineries</c:v>
                </c:pt>
                <c:pt idx="1">
                  <c:v>Petrochemicals</c:v>
                </c:pt>
                <c:pt idx="2">
                  <c:v>Pipelines</c:v>
                </c:pt>
                <c:pt idx="3">
                  <c:v>Marketing</c:v>
                </c:pt>
                <c:pt idx="4">
                  <c:v>R&amp;D</c:v>
                </c:pt>
                <c:pt idx="5">
                  <c:v>Others+E&amp;P</c:v>
                </c:pt>
              </c:strCache>
            </c:strRef>
          </c:cat>
          <c:val>
            <c:numRef>
              <c:f>Sheet1!$C$2:$H$2</c:f>
              <c:numCache>
                <c:formatCode>General</c:formatCode>
                <c:ptCount val="6"/>
                <c:pt idx="0" formatCode="0">
                  <c:v>8000</c:v>
                </c:pt>
                <c:pt idx="1">
                  <c:v>5000</c:v>
                </c:pt>
                <c:pt idx="2" formatCode="0">
                  <c:v>3906</c:v>
                </c:pt>
                <c:pt idx="3">
                  <c:v>452</c:v>
                </c:pt>
                <c:pt idx="4">
                  <c:v>294</c:v>
                </c:pt>
                <c:pt idx="5" formatCode="0">
                  <c:v>1679</c:v>
                </c:pt>
              </c:numCache>
            </c:numRef>
          </c:val>
        </c:ser>
        <c:dLbls>
          <c:showVal val="1"/>
        </c:dLbls>
        <c:gapWidth val="57"/>
        <c:overlap val="78"/>
        <c:axId val="79112064"/>
        <c:axId val="79113600"/>
      </c:barChart>
      <c:catAx>
        <c:axId val="791120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>
                <a:latin typeface="Calibri" pitchFamily="34" charset="0"/>
              </a:defRPr>
            </a:pPr>
            <a:endParaRPr lang="en-US"/>
          </a:p>
        </c:txPr>
        <c:crossAx val="79113600"/>
        <c:crosses val="autoZero"/>
        <c:auto val="1"/>
        <c:lblAlgn val="ctr"/>
        <c:lblOffset val="100"/>
        <c:tickLblSkip val="1"/>
        <c:tickMarkSkip val="1"/>
      </c:catAx>
      <c:valAx>
        <c:axId val="79113600"/>
        <c:scaling>
          <c:orientation val="minMax"/>
          <c:max val="8500"/>
          <c:min val="0"/>
        </c:scaling>
        <c:axPos val="l"/>
        <c:numFmt formatCode="0" sourceLinked="1"/>
        <c:tickLblPos val="none"/>
        <c:crossAx val="79112064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86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CAC02-B8FD-465D-81AF-2CEE3ADE0ED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0C6293-732A-41AD-8307-24B218976E31}">
      <dgm:prSet phldrT="[Text]" custT="1"/>
      <dgm:spPr/>
      <dgm:t>
        <a:bodyPr/>
        <a:lstStyle/>
        <a:p>
          <a:r>
            <a:rPr lang="en-US" sz="2400" b="1" dirty="0" smtClean="0">
              <a:latin typeface="Calibri" pitchFamily="34" charset="0"/>
              <a:cs typeface="Arial" charset="0"/>
            </a:rPr>
            <a:t>A glance at oil industry</a:t>
          </a:r>
          <a:endParaRPr lang="en-US" sz="2400" b="1" dirty="0">
            <a:latin typeface="Calibri" pitchFamily="34" charset="0"/>
          </a:endParaRPr>
        </a:p>
      </dgm:t>
    </dgm:pt>
    <dgm:pt modelId="{F6165471-10E2-4CDC-BBCD-9C08FB77E1A7}" type="parTrans" cxnId="{90A0CF32-8F2F-4DE8-A59D-D901A8EEB7D3}">
      <dgm:prSet/>
      <dgm:spPr/>
      <dgm:t>
        <a:bodyPr/>
        <a:lstStyle/>
        <a:p>
          <a:endParaRPr lang="en-US"/>
        </a:p>
      </dgm:t>
    </dgm:pt>
    <dgm:pt modelId="{4A5BE341-DCAD-46A1-9E51-ECA98D09265F}" type="sibTrans" cxnId="{90A0CF32-8F2F-4DE8-A59D-D901A8EEB7D3}">
      <dgm:prSet/>
      <dgm:spPr/>
      <dgm:t>
        <a:bodyPr/>
        <a:lstStyle/>
        <a:p>
          <a:endParaRPr lang="en-US"/>
        </a:p>
      </dgm:t>
    </dgm:pt>
    <dgm:pt modelId="{7F44E162-3F46-407A-9308-F76FFF2AB5FA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itchFamily="34" charset="0"/>
              <a:cs typeface="Arial" charset="0"/>
            </a:rPr>
            <a:t>Overview of </a:t>
          </a:r>
          <a:r>
            <a:rPr lang="en-US" sz="2400" b="1" dirty="0" err="1" smtClean="0">
              <a:solidFill>
                <a:schemeClr val="tx1"/>
              </a:solidFill>
              <a:latin typeface="Calibri" pitchFamily="34" charset="0"/>
              <a:cs typeface="Arial" charset="0"/>
            </a:rPr>
            <a:t>IndianOil</a:t>
          </a:r>
          <a:endParaRPr lang="en-US" sz="2400" b="1" dirty="0">
            <a:solidFill>
              <a:schemeClr val="tx1"/>
            </a:solidFill>
            <a:latin typeface="Calibri" pitchFamily="34" charset="0"/>
          </a:endParaRPr>
        </a:p>
      </dgm:t>
    </dgm:pt>
    <dgm:pt modelId="{D2A5E191-75E3-4BF7-9102-503BC95322C8}" type="parTrans" cxnId="{04970577-25A9-4F71-BC4F-EEF03A49F830}">
      <dgm:prSet/>
      <dgm:spPr/>
      <dgm:t>
        <a:bodyPr/>
        <a:lstStyle/>
        <a:p>
          <a:endParaRPr lang="en-US"/>
        </a:p>
      </dgm:t>
    </dgm:pt>
    <dgm:pt modelId="{14EA42F8-1CF8-47D3-9E6D-7618FD6273B0}" type="sibTrans" cxnId="{04970577-25A9-4F71-BC4F-EEF03A49F830}">
      <dgm:prSet/>
      <dgm:spPr/>
      <dgm:t>
        <a:bodyPr/>
        <a:lstStyle/>
        <a:p>
          <a:endParaRPr lang="en-US"/>
        </a:p>
      </dgm:t>
    </dgm:pt>
    <dgm:pt modelId="{5A20C0A7-D6AD-4A63-B85F-DF4FF654310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itchFamily="34" charset="0"/>
              <a:cs typeface="Arial" charset="0"/>
            </a:rPr>
            <a:t>Accomplishments</a:t>
          </a:r>
          <a:endParaRPr lang="en-US" sz="2400" b="1" dirty="0">
            <a:solidFill>
              <a:schemeClr val="tx1"/>
            </a:solidFill>
            <a:latin typeface="Calibri" pitchFamily="34" charset="0"/>
          </a:endParaRPr>
        </a:p>
      </dgm:t>
    </dgm:pt>
    <dgm:pt modelId="{1FAFE570-A470-4333-8188-63C62CD826A8}" type="parTrans" cxnId="{2D518A64-2273-45F2-9364-3C8015126729}">
      <dgm:prSet/>
      <dgm:spPr/>
      <dgm:t>
        <a:bodyPr/>
        <a:lstStyle/>
        <a:p>
          <a:endParaRPr lang="en-US"/>
        </a:p>
      </dgm:t>
    </dgm:pt>
    <dgm:pt modelId="{3DF6D430-BD93-40AF-9D79-2B17F353A1E4}" type="sibTrans" cxnId="{2D518A64-2273-45F2-9364-3C8015126729}">
      <dgm:prSet/>
      <dgm:spPr/>
      <dgm:t>
        <a:bodyPr/>
        <a:lstStyle/>
        <a:p>
          <a:endParaRPr lang="en-US"/>
        </a:p>
      </dgm:t>
    </dgm:pt>
    <dgm:pt modelId="{380EF095-3C44-4F82-B9B0-783E70328A3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itchFamily="34" charset="0"/>
              <a:cs typeface="Arial" charset="0"/>
            </a:rPr>
            <a:t>Financials</a:t>
          </a:r>
          <a:endParaRPr lang="en-US" sz="2400" b="1" dirty="0">
            <a:solidFill>
              <a:schemeClr val="tx1"/>
            </a:solidFill>
            <a:latin typeface="Calibri" pitchFamily="34" charset="0"/>
          </a:endParaRPr>
        </a:p>
      </dgm:t>
    </dgm:pt>
    <dgm:pt modelId="{886B0114-0DD9-435D-BE36-498C56F45335}" type="parTrans" cxnId="{860296FF-5D1A-4046-93BA-D62C1CDF438B}">
      <dgm:prSet/>
      <dgm:spPr/>
      <dgm:t>
        <a:bodyPr/>
        <a:lstStyle/>
        <a:p>
          <a:endParaRPr lang="en-US"/>
        </a:p>
      </dgm:t>
    </dgm:pt>
    <dgm:pt modelId="{88B324A7-B702-4952-8C99-C38A44116444}" type="sibTrans" cxnId="{860296FF-5D1A-4046-93BA-D62C1CDF438B}">
      <dgm:prSet/>
      <dgm:spPr/>
      <dgm:t>
        <a:bodyPr/>
        <a:lstStyle/>
        <a:p>
          <a:endParaRPr lang="en-US"/>
        </a:p>
      </dgm:t>
    </dgm:pt>
    <dgm:pt modelId="{FE1B705E-822B-414B-9E0D-F07EA6A49594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itchFamily="34" charset="0"/>
            </a:rPr>
            <a:t>Open forum</a:t>
          </a:r>
          <a:endParaRPr lang="en-US" sz="2400" b="1" dirty="0">
            <a:solidFill>
              <a:schemeClr val="tx1"/>
            </a:solidFill>
            <a:latin typeface="Calibri" pitchFamily="34" charset="0"/>
          </a:endParaRPr>
        </a:p>
      </dgm:t>
    </dgm:pt>
    <dgm:pt modelId="{B0BBB499-ABAD-4F50-85EB-A9DA250C1DBB}" type="parTrans" cxnId="{968C5748-AD66-4CCE-9375-F878591C275C}">
      <dgm:prSet/>
      <dgm:spPr/>
      <dgm:t>
        <a:bodyPr/>
        <a:lstStyle/>
        <a:p>
          <a:endParaRPr lang="en-US"/>
        </a:p>
      </dgm:t>
    </dgm:pt>
    <dgm:pt modelId="{48FB849C-9D2E-45D8-BC12-8F50CB3AAEB4}" type="sibTrans" cxnId="{968C5748-AD66-4CCE-9375-F878591C275C}">
      <dgm:prSet/>
      <dgm:spPr/>
      <dgm:t>
        <a:bodyPr/>
        <a:lstStyle/>
        <a:p>
          <a:endParaRPr lang="en-US"/>
        </a:p>
      </dgm:t>
    </dgm:pt>
    <dgm:pt modelId="{F0C16ACC-A422-4668-BEF6-735CDC76989A}">
      <dgm:prSet/>
      <dgm:spPr>
        <a:solidFill>
          <a:schemeClr val="bg1"/>
        </a:solidFill>
      </dgm:spPr>
      <dgm:t>
        <a:bodyPr/>
        <a:lstStyle/>
        <a:p>
          <a:endParaRPr lang="en-US" dirty="0" smtClean="0">
            <a:solidFill>
              <a:schemeClr val="tx1"/>
            </a:solidFill>
            <a:cs typeface="Arial" charset="0"/>
          </a:endParaRPr>
        </a:p>
      </dgm:t>
    </dgm:pt>
    <dgm:pt modelId="{C249433D-E82B-47CA-8E21-60E7177C4C75}" type="sibTrans" cxnId="{1301A024-2BCB-46D1-8FD0-40CDC21F3C43}">
      <dgm:prSet/>
      <dgm:spPr/>
      <dgm:t>
        <a:bodyPr/>
        <a:lstStyle/>
        <a:p>
          <a:endParaRPr lang="en-US"/>
        </a:p>
      </dgm:t>
    </dgm:pt>
    <dgm:pt modelId="{DC75CABA-CEC7-488F-80E0-416527CCCBB7}" type="parTrans" cxnId="{1301A024-2BCB-46D1-8FD0-40CDC21F3C43}">
      <dgm:prSet/>
      <dgm:spPr/>
      <dgm:t>
        <a:bodyPr/>
        <a:lstStyle/>
        <a:p>
          <a:endParaRPr lang="en-US"/>
        </a:p>
      </dgm:t>
    </dgm:pt>
    <dgm:pt modelId="{3DEF600C-00D5-49C6-8184-87395ED242EF}" type="pres">
      <dgm:prSet presAssocID="{A8BCAC02-B8FD-465D-81AF-2CEE3ADE0E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8DEE46-DE6D-4EDE-AE1C-457D53596421}" type="pres">
      <dgm:prSet presAssocID="{3E0C6293-732A-41AD-8307-24B218976E31}" presName="parentLin" presStyleCnt="0"/>
      <dgm:spPr/>
    </dgm:pt>
    <dgm:pt modelId="{0A7C9C17-97D7-486D-98EA-8E85E83A5329}" type="pres">
      <dgm:prSet presAssocID="{3E0C6293-732A-41AD-8307-24B218976E31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85DB1536-CDC4-41EE-B15A-656206866025}" type="pres">
      <dgm:prSet presAssocID="{3E0C6293-732A-41AD-8307-24B218976E3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F9431-6D2F-4AC2-B464-FF3D71A90014}" type="pres">
      <dgm:prSet presAssocID="{3E0C6293-732A-41AD-8307-24B218976E31}" presName="negativeSpace" presStyleCnt="0"/>
      <dgm:spPr/>
    </dgm:pt>
    <dgm:pt modelId="{0E69F93A-6AE5-4D2A-8F6C-0C0F43E6B7F0}" type="pres">
      <dgm:prSet presAssocID="{3E0C6293-732A-41AD-8307-24B218976E31}" presName="childText" presStyleLbl="conFgAcc1" presStyleIdx="0" presStyleCnt="6">
        <dgm:presLayoutVars>
          <dgm:bulletEnabled val="1"/>
        </dgm:presLayoutVars>
      </dgm:prSet>
      <dgm:spPr/>
    </dgm:pt>
    <dgm:pt modelId="{E6DDFC80-6634-4DFB-A113-F3CBCDD9C33D}" type="pres">
      <dgm:prSet presAssocID="{4A5BE341-DCAD-46A1-9E51-ECA98D09265F}" presName="spaceBetweenRectangles" presStyleCnt="0"/>
      <dgm:spPr/>
    </dgm:pt>
    <dgm:pt modelId="{206DA927-1AB1-43F7-951E-1B6655305E4A}" type="pres">
      <dgm:prSet presAssocID="{7F44E162-3F46-407A-9308-F76FFF2AB5FA}" presName="parentLin" presStyleCnt="0"/>
      <dgm:spPr/>
    </dgm:pt>
    <dgm:pt modelId="{3D9D63CE-C731-4ADD-A13C-A4052EC47383}" type="pres">
      <dgm:prSet presAssocID="{7F44E162-3F46-407A-9308-F76FFF2AB5FA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098F3D7D-8B11-46F5-9C59-4078D93906BB}" type="pres">
      <dgm:prSet presAssocID="{7F44E162-3F46-407A-9308-F76FFF2AB5F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A23F8-6C8E-4809-97EA-27D3C7ABF54E}" type="pres">
      <dgm:prSet presAssocID="{7F44E162-3F46-407A-9308-F76FFF2AB5FA}" presName="negativeSpace" presStyleCnt="0"/>
      <dgm:spPr/>
    </dgm:pt>
    <dgm:pt modelId="{3D2DACEA-D07E-45B1-B995-95FA45E05654}" type="pres">
      <dgm:prSet presAssocID="{7F44E162-3F46-407A-9308-F76FFF2AB5FA}" presName="childText" presStyleLbl="conFgAcc1" presStyleIdx="1" presStyleCnt="6">
        <dgm:presLayoutVars>
          <dgm:bulletEnabled val="1"/>
        </dgm:presLayoutVars>
      </dgm:prSet>
      <dgm:spPr/>
    </dgm:pt>
    <dgm:pt modelId="{BA53A5CA-DC2E-4426-A0B6-2580C2F9CA3A}" type="pres">
      <dgm:prSet presAssocID="{14EA42F8-1CF8-47D3-9E6D-7618FD6273B0}" presName="spaceBetweenRectangles" presStyleCnt="0"/>
      <dgm:spPr/>
    </dgm:pt>
    <dgm:pt modelId="{A9F9012B-75E1-4CE8-AD3F-9A0C017B459F}" type="pres">
      <dgm:prSet presAssocID="{5A20C0A7-D6AD-4A63-B85F-DF4FF654310E}" presName="parentLin" presStyleCnt="0"/>
      <dgm:spPr/>
    </dgm:pt>
    <dgm:pt modelId="{06E108B5-B61A-4C0F-889D-707BD8FF25F3}" type="pres">
      <dgm:prSet presAssocID="{5A20C0A7-D6AD-4A63-B85F-DF4FF654310E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9EBD3353-FE87-4025-A775-16D383DD3BF7}" type="pres">
      <dgm:prSet presAssocID="{5A20C0A7-D6AD-4A63-B85F-DF4FF654310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4F732-02EC-4016-B34C-860A827439D3}" type="pres">
      <dgm:prSet presAssocID="{5A20C0A7-D6AD-4A63-B85F-DF4FF654310E}" presName="negativeSpace" presStyleCnt="0"/>
      <dgm:spPr/>
    </dgm:pt>
    <dgm:pt modelId="{ED5176EC-79F1-4169-BEE7-77DCFC74C193}" type="pres">
      <dgm:prSet presAssocID="{5A20C0A7-D6AD-4A63-B85F-DF4FF654310E}" presName="childText" presStyleLbl="conFgAcc1" presStyleIdx="2" presStyleCnt="6">
        <dgm:presLayoutVars>
          <dgm:bulletEnabled val="1"/>
        </dgm:presLayoutVars>
      </dgm:prSet>
      <dgm:spPr/>
    </dgm:pt>
    <dgm:pt modelId="{D562941A-F443-4963-811F-DCE47FC01C80}" type="pres">
      <dgm:prSet presAssocID="{3DF6D430-BD93-40AF-9D79-2B17F353A1E4}" presName="spaceBetweenRectangles" presStyleCnt="0"/>
      <dgm:spPr/>
    </dgm:pt>
    <dgm:pt modelId="{AAE1EF67-E327-4F21-AC34-7DFB1B8E02C9}" type="pres">
      <dgm:prSet presAssocID="{380EF095-3C44-4F82-B9B0-783E70328A31}" presName="parentLin" presStyleCnt="0"/>
      <dgm:spPr/>
    </dgm:pt>
    <dgm:pt modelId="{F623A23D-B335-4D64-A70F-232AE46D3D8D}" type="pres">
      <dgm:prSet presAssocID="{380EF095-3C44-4F82-B9B0-783E70328A31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B373002F-BA85-4D88-9ED0-CC367B3E9399}" type="pres">
      <dgm:prSet presAssocID="{380EF095-3C44-4F82-B9B0-783E70328A3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F026C-3A83-4246-BCAA-3A4A54DA4615}" type="pres">
      <dgm:prSet presAssocID="{380EF095-3C44-4F82-B9B0-783E70328A31}" presName="negativeSpace" presStyleCnt="0"/>
      <dgm:spPr/>
    </dgm:pt>
    <dgm:pt modelId="{DD11A1BA-08A9-477A-9449-A26A11BD4C79}" type="pres">
      <dgm:prSet presAssocID="{380EF095-3C44-4F82-B9B0-783E70328A31}" presName="childText" presStyleLbl="conFgAcc1" presStyleIdx="3" presStyleCnt="6">
        <dgm:presLayoutVars>
          <dgm:bulletEnabled val="1"/>
        </dgm:presLayoutVars>
      </dgm:prSet>
      <dgm:spPr/>
    </dgm:pt>
    <dgm:pt modelId="{996A7888-B284-45ED-9CEC-570B56FADD4A}" type="pres">
      <dgm:prSet presAssocID="{88B324A7-B702-4952-8C99-C38A44116444}" presName="spaceBetweenRectangles" presStyleCnt="0"/>
      <dgm:spPr/>
    </dgm:pt>
    <dgm:pt modelId="{D34A386E-8571-4BA4-8D1D-48695D0B0A03}" type="pres">
      <dgm:prSet presAssocID="{FE1B705E-822B-414B-9E0D-F07EA6A49594}" presName="parentLin" presStyleCnt="0"/>
      <dgm:spPr/>
    </dgm:pt>
    <dgm:pt modelId="{CD56C6C4-C934-40D7-8593-9D76E8BF3A45}" type="pres">
      <dgm:prSet presAssocID="{FE1B705E-822B-414B-9E0D-F07EA6A49594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3B4C63D6-D8F0-48EA-B65B-D847EF4C7D04}" type="pres">
      <dgm:prSet presAssocID="{FE1B705E-822B-414B-9E0D-F07EA6A4959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BE443-4F69-4DF4-A33B-4272485869F3}" type="pres">
      <dgm:prSet presAssocID="{FE1B705E-822B-414B-9E0D-F07EA6A49594}" presName="negativeSpace" presStyleCnt="0"/>
      <dgm:spPr/>
    </dgm:pt>
    <dgm:pt modelId="{127212D4-B8BA-4D82-9FEA-BC611F37E3BC}" type="pres">
      <dgm:prSet presAssocID="{FE1B705E-822B-414B-9E0D-F07EA6A49594}" presName="childText" presStyleLbl="conFgAcc1" presStyleIdx="4" presStyleCnt="6">
        <dgm:presLayoutVars>
          <dgm:bulletEnabled val="1"/>
        </dgm:presLayoutVars>
      </dgm:prSet>
      <dgm:spPr/>
    </dgm:pt>
    <dgm:pt modelId="{4DD36C10-6B79-4AB8-9040-55B9FE766D46}" type="pres">
      <dgm:prSet presAssocID="{48FB849C-9D2E-45D8-BC12-8F50CB3AAEB4}" presName="spaceBetweenRectangles" presStyleCnt="0"/>
      <dgm:spPr/>
    </dgm:pt>
    <dgm:pt modelId="{D69D69D2-3C1F-460A-9EE4-77866C97A978}" type="pres">
      <dgm:prSet presAssocID="{F0C16ACC-A422-4668-BEF6-735CDC76989A}" presName="parentLin" presStyleCnt="0"/>
      <dgm:spPr/>
    </dgm:pt>
    <dgm:pt modelId="{9468FBB8-155A-4724-9E19-E6E025975CA2}" type="pres">
      <dgm:prSet presAssocID="{F0C16ACC-A422-4668-BEF6-735CDC76989A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2DC4AB8E-D24E-4218-93EF-794F311D6EF6}" type="pres">
      <dgm:prSet presAssocID="{F0C16ACC-A422-4668-BEF6-735CDC76989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D208B-FB88-4BCB-B7F8-048E3048614E}" type="pres">
      <dgm:prSet presAssocID="{F0C16ACC-A422-4668-BEF6-735CDC76989A}" presName="negativeSpace" presStyleCnt="0"/>
      <dgm:spPr/>
    </dgm:pt>
    <dgm:pt modelId="{4830B0E2-81D6-4A94-8E08-F08F25489388}" type="pres">
      <dgm:prSet presAssocID="{F0C16ACC-A422-4668-BEF6-735CDC76989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E0207E5-E211-4FE2-9928-0B634BD20999}" type="presOf" srcId="{FE1B705E-822B-414B-9E0D-F07EA6A49594}" destId="{CD56C6C4-C934-40D7-8593-9D76E8BF3A45}" srcOrd="0" destOrd="0" presId="urn:microsoft.com/office/officeart/2005/8/layout/list1"/>
    <dgm:cxn modelId="{64FC5598-4C25-4F75-B711-1177FE8387D3}" type="presOf" srcId="{FE1B705E-822B-414B-9E0D-F07EA6A49594}" destId="{3B4C63D6-D8F0-48EA-B65B-D847EF4C7D04}" srcOrd="1" destOrd="0" presId="urn:microsoft.com/office/officeart/2005/8/layout/list1"/>
    <dgm:cxn modelId="{DEF19804-883B-4183-B585-2677A329DED6}" type="presOf" srcId="{F0C16ACC-A422-4668-BEF6-735CDC76989A}" destId="{2DC4AB8E-D24E-4218-93EF-794F311D6EF6}" srcOrd="1" destOrd="0" presId="urn:microsoft.com/office/officeart/2005/8/layout/list1"/>
    <dgm:cxn modelId="{90A0CF32-8F2F-4DE8-A59D-D901A8EEB7D3}" srcId="{A8BCAC02-B8FD-465D-81AF-2CEE3ADE0ED3}" destId="{3E0C6293-732A-41AD-8307-24B218976E31}" srcOrd="0" destOrd="0" parTransId="{F6165471-10E2-4CDC-BBCD-9C08FB77E1A7}" sibTransId="{4A5BE341-DCAD-46A1-9E51-ECA98D09265F}"/>
    <dgm:cxn modelId="{33A107F0-BDF8-4150-B2E0-3A9775B86123}" type="presOf" srcId="{380EF095-3C44-4F82-B9B0-783E70328A31}" destId="{B373002F-BA85-4D88-9ED0-CC367B3E9399}" srcOrd="1" destOrd="0" presId="urn:microsoft.com/office/officeart/2005/8/layout/list1"/>
    <dgm:cxn modelId="{860296FF-5D1A-4046-93BA-D62C1CDF438B}" srcId="{A8BCAC02-B8FD-465D-81AF-2CEE3ADE0ED3}" destId="{380EF095-3C44-4F82-B9B0-783E70328A31}" srcOrd="3" destOrd="0" parTransId="{886B0114-0DD9-435D-BE36-498C56F45335}" sibTransId="{88B324A7-B702-4952-8C99-C38A44116444}"/>
    <dgm:cxn modelId="{B0210291-F0D8-45A3-A922-896052C88927}" type="presOf" srcId="{A8BCAC02-B8FD-465D-81AF-2CEE3ADE0ED3}" destId="{3DEF600C-00D5-49C6-8184-87395ED242EF}" srcOrd="0" destOrd="0" presId="urn:microsoft.com/office/officeart/2005/8/layout/list1"/>
    <dgm:cxn modelId="{2D518A64-2273-45F2-9364-3C8015126729}" srcId="{A8BCAC02-B8FD-465D-81AF-2CEE3ADE0ED3}" destId="{5A20C0A7-D6AD-4A63-B85F-DF4FF654310E}" srcOrd="2" destOrd="0" parTransId="{1FAFE570-A470-4333-8188-63C62CD826A8}" sibTransId="{3DF6D430-BD93-40AF-9D79-2B17F353A1E4}"/>
    <dgm:cxn modelId="{150D757F-0735-4858-A6F6-E642594E9539}" type="presOf" srcId="{7F44E162-3F46-407A-9308-F76FFF2AB5FA}" destId="{3D9D63CE-C731-4ADD-A13C-A4052EC47383}" srcOrd="0" destOrd="0" presId="urn:microsoft.com/office/officeart/2005/8/layout/list1"/>
    <dgm:cxn modelId="{B1682FC9-A2CA-4BDD-A888-D32FD156E265}" type="presOf" srcId="{3E0C6293-732A-41AD-8307-24B218976E31}" destId="{85DB1536-CDC4-41EE-B15A-656206866025}" srcOrd="1" destOrd="0" presId="urn:microsoft.com/office/officeart/2005/8/layout/list1"/>
    <dgm:cxn modelId="{F9CBC1EE-5EF2-4EF2-9FA8-2F2D38C43E67}" type="presOf" srcId="{7F44E162-3F46-407A-9308-F76FFF2AB5FA}" destId="{098F3D7D-8B11-46F5-9C59-4078D93906BB}" srcOrd="1" destOrd="0" presId="urn:microsoft.com/office/officeart/2005/8/layout/list1"/>
    <dgm:cxn modelId="{026C1DC6-2448-4B7D-B206-ACB16992E9C2}" type="presOf" srcId="{380EF095-3C44-4F82-B9B0-783E70328A31}" destId="{F623A23D-B335-4D64-A70F-232AE46D3D8D}" srcOrd="0" destOrd="0" presId="urn:microsoft.com/office/officeart/2005/8/layout/list1"/>
    <dgm:cxn modelId="{39A20E66-2074-4ED0-8207-A02CD9528904}" type="presOf" srcId="{F0C16ACC-A422-4668-BEF6-735CDC76989A}" destId="{9468FBB8-155A-4724-9E19-E6E025975CA2}" srcOrd="0" destOrd="0" presId="urn:microsoft.com/office/officeart/2005/8/layout/list1"/>
    <dgm:cxn modelId="{32728245-84FF-4CDD-97D9-2411C40C5035}" type="presOf" srcId="{3E0C6293-732A-41AD-8307-24B218976E31}" destId="{0A7C9C17-97D7-486D-98EA-8E85E83A5329}" srcOrd="0" destOrd="0" presId="urn:microsoft.com/office/officeart/2005/8/layout/list1"/>
    <dgm:cxn modelId="{D451A412-085C-4F2C-A5EE-E2CF011632D3}" type="presOf" srcId="{5A20C0A7-D6AD-4A63-B85F-DF4FF654310E}" destId="{9EBD3353-FE87-4025-A775-16D383DD3BF7}" srcOrd="1" destOrd="0" presId="urn:microsoft.com/office/officeart/2005/8/layout/list1"/>
    <dgm:cxn modelId="{04970577-25A9-4F71-BC4F-EEF03A49F830}" srcId="{A8BCAC02-B8FD-465D-81AF-2CEE3ADE0ED3}" destId="{7F44E162-3F46-407A-9308-F76FFF2AB5FA}" srcOrd="1" destOrd="0" parTransId="{D2A5E191-75E3-4BF7-9102-503BC95322C8}" sibTransId="{14EA42F8-1CF8-47D3-9E6D-7618FD6273B0}"/>
    <dgm:cxn modelId="{968C5748-AD66-4CCE-9375-F878591C275C}" srcId="{A8BCAC02-B8FD-465D-81AF-2CEE3ADE0ED3}" destId="{FE1B705E-822B-414B-9E0D-F07EA6A49594}" srcOrd="4" destOrd="0" parTransId="{B0BBB499-ABAD-4F50-85EB-A9DA250C1DBB}" sibTransId="{48FB849C-9D2E-45D8-BC12-8F50CB3AAEB4}"/>
    <dgm:cxn modelId="{1301A024-2BCB-46D1-8FD0-40CDC21F3C43}" srcId="{A8BCAC02-B8FD-465D-81AF-2CEE3ADE0ED3}" destId="{F0C16ACC-A422-4668-BEF6-735CDC76989A}" srcOrd="5" destOrd="0" parTransId="{DC75CABA-CEC7-488F-80E0-416527CCCBB7}" sibTransId="{C249433D-E82B-47CA-8E21-60E7177C4C75}"/>
    <dgm:cxn modelId="{59722267-5ED0-43F2-B9CE-8B96E292364D}" type="presOf" srcId="{5A20C0A7-D6AD-4A63-B85F-DF4FF654310E}" destId="{06E108B5-B61A-4C0F-889D-707BD8FF25F3}" srcOrd="0" destOrd="0" presId="urn:microsoft.com/office/officeart/2005/8/layout/list1"/>
    <dgm:cxn modelId="{E0F08E5C-CE3C-4C86-9C45-51EA9F7B9CB2}" type="presParOf" srcId="{3DEF600C-00D5-49C6-8184-87395ED242EF}" destId="{488DEE46-DE6D-4EDE-AE1C-457D53596421}" srcOrd="0" destOrd="0" presId="urn:microsoft.com/office/officeart/2005/8/layout/list1"/>
    <dgm:cxn modelId="{A665C1C6-D867-422E-A4C4-5FC8ED1228ED}" type="presParOf" srcId="{488DEE46-DE6D-4EDE-AE1C-457D53596421}" destId="{0A7C9C17-97D7-486D-98EA-8E85E83A5329}" srcOrd="0" destOrd="0" presId="urn:microsoft.com/office/officeart/2005/8/layout/list1"/>
    <dgm:cxn modelId="{8A98F585-2B30-47B1-92C4-0F97C910247D}" type="presParOf" srcId="{488DEE46-DE6D-4EDE-AE1C-457D53596421}" destId="{85DB1536-CDC4-41EE-B15A-656206866025}" srcOrd="1" destOrd="0" presId="urn:microsoft.com/office/officeart/2005/8/layout/list1"/>
    <dgm:cxn modelId="{BECA2A6B-D70B-4FC9-92F3-D30728439239}" type="presParOf" srcId="{3DEF600C-00D5-49C6-8184-87395ED242EF}" destId="{AE7F9431-6D2F-4AC2-B464-FF3D71A90014}" srcOrd="1" destOrd="0" presId="urn:microsoft.com/office/officeart/2005/8/layout/list1"/>
    <dgm:cxn modelId="{F75C9532-531A-48FE-A097-BC5296ECFF7C}" type="presParOf" srcId="{3DEF600C-00D5-49C6-8184-87395ED242EF}" destId="{0E69F93A-6AE5-4D2A-8F6C-0C0F43E6B7F0}" srcOrd="2" destOrd="0" presId="urn:microsoft.com/office/officeart/2005/8/layout/list1"/>
    <dgm:cxn modelId="{4B43C5F7-3316-4058-9CB8-670BD221AF0C}" type="presParOf" srcId="{3DEF600C-00D5-49C6-8184-87395ED242EF}" destId="{E6DDFC80-6634-4DFB-A113-F3CBCDD9C33D}" srcOrd="3" destOrd="0" presId="urn:microsoft.com/office/officeart/2005/8/layout/list1"/>
    <dgm:cxn modelId="{376B8D58-78C6-47C5-A26C-6ECBE0DFB469}" type="presParOf" srcId="{3DEF600C-00D5-49C6-8184-87395ED242EF}" destId="{206DA927-1AB1-43F7-951E-1B6655305E4A}" srcOrd="4" destOrd="0" presId="urn:microsoft.com/office/officeart/2005/8/layout/list1"/>
    <dgm:cxn modelId="{C049F0B9-C0F7-45F4-B4AA-1C2ECD88974C}" type="presParOf" srcId="{206DA927-1AB1-43F7-951E-1B6655305E4A}" destId="{3D9D63CE-C731-4ADD-A13C-A4052EC47383}" srcOrd="0" destOrd="0" presId="urn:microsoft.com/office/officeart/2005/8/layout/list1"/>
    <dgm:cxn modelId="{75C08A6A-A7CC-4FDE-BD8D-45767FE131B3}" type="presParOf" srcId="{206DA927-1AB1-43F7-951E-1B6655305E4A}" destId="{098F3D7D-8B11-46F5-9C59-4078D93906BB}" srcOrd="1" destOrd="0" presId="urn:microsoft.com/office/officeart/2005/8/layout/list1"/>
    <dgm:cxn modelId="{F9B4D1DA-9886-4C83-90F3-D64F8746E36A}" type="presParOf" srcId="{3DEF600C-00D5-49C6-8184-87395ED242EF}" destId="{048A23F8-6C8E-4809-97EA-27D3C7ABF54E}" srcOrd="5" destOrd="0" presId="urn:microsoft.com/office/officeart/2005/8/layout/list1"/>
    <dgm:cxn modelId="{6D0615FA-B68E-42E8-98E1-CB6EF950E42A}" type="presParOf" srcId="{3DEF600C-00D5-49C6-8184-87395ED242EF}" destId="{3D2DACEA-D07E-45B1-B995-95FA45E05654}" srcOrd="6" destOrd="0" presId="urn:microsoft.com/office/officeart/2005/8/layout/list1"/>
    <dgm:cxn modelId="{E75A7B90-8F25-46AB-A22B-CCF838AB97B9}" type="presParOf" srcId="{3DEF600C-00D5-49C6-8184-87395ED242EF}" destId="{BA53A5CA-DC2E-4426-A0B6-2580C2F9CA3A}" srcOrd="7" destOrd="0" presId="urn:microsoft.com/office/officeart/2005/8/layout/list1"/>
    <dgm:cxn modelId="{885C6AF4-50C7-43C8-A606-7F8D3120A806}" type="presParOf" srcId="{3DEF600C-00D5-49C6-8184-87395ED242EF}" destId="{A9F9012B-75E1-4CE8-AD3F-9A0C017B459F}" srcOrd="8" destOrd="0" presId="urn:microsoft.com/office/officeart/2005/8/layout/list1"/>
    <dgm:cxn modelId="{A109E02A-93AB-4106-9E5E-3295C7FE4B3D}" type="presParOf" srcId="{A9F9012B-75E1-4CE8-AD3F-9A0C017B459F}" destId="{06E108B5-B61A-4C0F-889D-707BD8FF25F3}" srcOrd="0" destOrd="0" presId="urn:microsoft.com/office/officeart/2005/8/layout/list1"/>
    <dgm:cxn modelId="{0E507A81-6277-4D2C-B9F2-8EC3ABCF9631}" type="presParOf" srcId="{A9F9012B-75E1-4CE8-AD3F-9A0C017B459F}" destId="{9EBD3353-FE87-4025-A775-16D383DD3BF7}" srcOrd="1" destOrd="0" presId="urn:microsoft.com/office/officeart/2005/8/layout/list1"/>
    <dgm:cxn modelId="{312200E7-5E60-4F51-ABB8-E79FE3F3AACF}" type="presParOf" srcId="{3DEF600C-00D5-49C6-8184-87395ED242EF}" destId="{4D94F732-02EC-4016-B34C-860A827439D3}" srcOrd="9" destOrd="0" presId="urn:microsoft.com/office/officeart/2005/8/layout/list1"/>
    <dgm:cxn modelId="{4A90EA2A-DC48-4732-8D28-2ADFD21254E2}" type="presParOf" srcId="{3DEF600C-00D5-49C6-8184-87395ED242EF}" destId="{ED5176EC-79F1-4169-BEE7-77DCFC74C193}" srcOrd="10" destOrd="0" presId="urn:microsoft.com/office/officeart/2005/8/layout/list1"/>
    <dgm:cxn modelId="{60B8C1C2-D014-486D-8527-0D8798697E67}" type="presParOf" srcId="{3DEF600C-00D5-49C6-8184-87395ED242EF}" destId="{D562941A-F443-4963-811F-DCE47FC01C80}" srcOrd="11" destOrd="0" presId="urn:microsoft.com/office/officeart/2005/8/layout/list1"/>
    <dgm:cxn modelId="{4357DB83-6500-469D-A2EF-6DEE61B45B39}" type="presParOf" srcId="{3DEF600C-00D5-49C6-8184-87395ED242EF}" destId="{AAE1EF67-E327-4F21-AC34-7DFB1B8E02C9}" srcOrd="12" destOrd="0" presId="urn:microsoft.com/office/officeart/2005/8/layout/list1"/>
    <dgm:cxn modelId="{F53CB80F-B575-43E8-8CD2-5463CCC88CE8}" type="presParOf" srcId="{AAE1EF67-E327-4F21-AC34-7DFB1B8E02C9}" destId="{F623A23D-B335-4D64-A70F-232AE46D3D8D}" srcOrd="0" destOrd="0" presId="urn:microsoft.com/office/officeart/2005/8/layout/list1"/>
    <dgm:cxn modelId="{EBEF9F37-4BC2-409E-AA73-EEA49D11C8AA}" type="presParOf" srcId="{AAE1EF67-E327-4F21-AC34-7DFB1B8E02C9}" destId="{B373002F-BA85-4D88-9ED0-CC367B3E9399}" srcOrd="1" destOrd="0" presId="urn:microsoft.com/office/officeart/2005/8/layout/list1"/>
    <dgm:cxn modelId="{5351C155-E5EF-4328-A7DE-1D87C1F0C377}" type="presParOf" srcId="{3DEF600C-00D5-49C6-8184-87395ED242EF}" destId="{743F026C-3A83-4246-BCAA-3A4A54DA4615}" srcOrd="13" destOrd="0" presId="urn:microsoft.com/office/officeart/2005/8/layout/list1"/>
    <dgm:cxn modelId="{EC626B71-C45C-4552-A105-C4B3234B4E95}" type="presParOf" srcId="{3DEF600C-00D5-49C6-8184-87395ED242EF}" destId="{DD11A1BA-08A9-477A-9449-A26A11BD4C79}" srcOrd="14" destOrd="0" presId="urn:microsoft.com/office/officeart/2005/8/layout/list1"/>
    <dgm:cxn modelId="{A57A9238-B4BF-4079-92EF-F1E82ACFC79A}" type="presParOf" srcId="{3DEF600C-00D5-49C6-8184-87395ED242EF}" destId="{996A7888-B284-45ED-9CEC-570B56FADD4A}" srcOrd="15" destOrd="0" presId="urn:microsoft.com/office/officeart/2005/8/layout/list1"/>
    <dgm:cxn modelId="{4A6766D7-2688-4671-A688-866CF01A90B2}" type="presParOf" srcId="{3DEF600C-00D5-49C6-8184-87395ED242EF}" destId="{D34A386E-8571-4BA4-8D1D-48695D0B0A03}" srcOrd="16" destOrd="0" presId="urn:microsoft.com/office/officeart/2005/8/layout/list1"/>
    <dgm:cxn modelId="{C2FE40B3-642F-459D-8567-39CFCEBE02C1}" type="presParOf" srcId="{D34A386E-8571-4BA4-8D1D-48695D0B0A03}" destId="{CD56C6C4-C934-40D7-8593-9D76E8BF3A45}" srcOrd="0" destOrd="0" presId="urn:microsoft.com/office/officeart/2005/8/layout/list1"/>
    <dgm:cxn modelId="{308EF512-C1F3-42DB-889B-56ECD85821C7}" type="presParOf" srcId="{D34A386E-8571-4BA4-8D1D-48695D0B0A03}" destId="{3B4C63D6-D8F0-48EA-B65B-D847EF4C7D04}" srcOrd="1" destOrd="0" presId="urn:microsoft.com/office/officeart/2005/8/layout/list1"/>
    <dgm:cxn modelId="{90B9211D-8FAF-482D-B686-B9CF64FB4B67}" type="presParOf" srcId="{3DEF600C-00D5-49C6-8184-87395ED242EF}" destId="{08BBE443-4F69-4DF4-A33B-4272485869F3}" srcOrd="17" destOrd="0" presId="urn:microsoft.com/office/officeart/2005/8/layout/list1"/>
    <dgm:cxn modelId="{49669682-6A5C-49F3-AB27-D1CDC1A6436B}" type="presParOf" srcId="{3DEF600C-00D5-49C6-8184-87395ED242EF}" destId="{127212D4-B8BA-4D82-9FEA-BC611F37E3BC}" srcOrd="18" destOrd="0" presId="urn:microsoft.com/office/officeart/2005/8/layout/list1"/>
    <dgm:cxn modelId="{40A7FB77-66EA-43C8-BE35-4E2703058B18}" type="presParOf" srcId="{3DEF600C-00D5-49C6-8184-87395ED242EF}" destId="{4DD36C10-6B79-4AB8-9040-55B9FE766D46}" srcOrd="19" destOrd="0" presId="urn:microsoft.com/office/officeart/2005/8/layout/list1"/>
    <dgm:cxn modelId="{E868FA37-917F-4139-8B50-9CB4C9C696FF}" type="presParOf" srcId="{3DEF600C-00D5-49C6-8184-87395ED242EF}" destId="{D69D69D2-3C1F-460A-9EE4-77866C97A978}" srcOrd="20" destOrd="0" presId="urn:microsoft.com/office/officeart/2005/8/layout/list1"/>
    <dgm:cxn modelId="{58D7C4C9-CA9C-489E-8465-ACB305AEF0CB}" type="presParOf" srcId="{D69D69D2-3C1F-460A-9EE4-77866C97A978}" destId="{9468FBB8-155A-4724-9E19-E6E025975CA2}" srcOrd="0" destOrd="0" presId="urn:microsoft.com/office/officeart/2005/8/layout/list1"/>
    <dgm:cxn modelId="{81B3076E-18BD-4C93-807B-4EC8D560903E}" type="presParOf" srcId="{D69D69D2-3C1F-460A-9EE4-77866C97A978}" destId="{2DC4AB8E-D24E-4218-93EF-794F311D6EF6}" srcOrd="1" destOrd="0" presId="urn:microsoft.com/office/officeart/2005/8/layout/list1"/>
    <dgm:cxn modelId="{EAF15657-61A2-459E-A1BC-35A462BA6DDB}" type="presParOf" srcId="{3DEF600C-00D5-49C6-8184-87395ED242EF}" destId="{E73D208B-FB88-4BCB-B7F8-048E3048614E}" srcOrd="21" destOrd="0" presId="urn:microsoft.com/office/officeart/2005/8/layout/list1"/>
    <dgm:cxn modelId="{358BC716-46DE-4C79-AF9A-7BED533B4EB7}" type="presParOf" srcId="{3DEF600C-00D5-49C6-8184-87395ED242EF}" destId="{4830B0E2-81D6-4A94-8E08-F08F2548938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F10C8-2165-4019-A7B8-A7DBE5E7B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DBBB47-2B71-4568-A5EF-EF435A16BE0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US turns net exporter of petroleum products</a:t>
          </a:r>
          <a:endParaRPr lang="en-US" sz="2800" b="1" dirty="0">
            <a:solidFill>
              <a:schemeClr val="tx1"/>
            </a:solidFill>
            <a:latin typeface="Calibri" pitchFamily="34" charset="0"/>
          </a:endParaRPr>
        </a:p>
      </dgm:t>
    </dgm:pt>
    <dgm:pt modelId="{D41A560C-1815-4A50-AA7F-44DFE931218D}" type="parTrans" cxnId="{88C81DFD-F00A-4BD8-A30B-A48A8BDF7D25}">
      <dgm:prSet/>
      <dgm:spPr/>
      <dgm:t>
        <a:bodyPr/>
        <a:lstStyle/>
        <a:p>
          <a:endParaRPr lang="en-US" sz="2800" b="1"/>
        </a:p>
      </dgm:t>
    </dgm:pt>
    <dgm:pt modelId="{4FE897B4-6816-49FA-B850-C66B72E1ED03}" type="sibTrans" cxnId="{88C81DFD-F00A-4BD8-A30B-A48A8BDF7D25}">
      <dgm:prSet/>
      <dgm:spPr/>
      <dgm:t>
        <a:bodyPr/>
        <a:lstStyle/>
        <a:p>
          <a:endParaRPr lang="en-US" sz="2800" b="1"/>
        </a:p>
      </dgm:t>
    </dgm:pt>
    <dgm:pt modelId="{1E6A474C-8311-4C68-AFEB-AF0C91B8628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European economy shows little signs of recovery</a:t>
          </a:r>
          <a:endParaRPr lang="en-US" sz="2800" b="1" dirty="0">
            <a:solidFill>
              <a:schemeClr val="tx1"/>
            </a:solidFill>
            <a:latin typeface="Calibri" pitchFamily="34" charset="0"/>
          </a:endParaRPr>
        </a:p>
      </dgm:t>
    </dgm:pt>
    <dgm:pt modelId="{852B3BC3-A15B-4062-9A3B-11868535E34D}" type="parTrans" cxnId="{AD20E0DE-64BE-414A-8AC5-C06EE996A859}">
      <dgm:prSet/>
      <dgm:spPr/>
      <dgm:t>
        <a:bodyPr/>
        <a:lstStyle/>
        <a:p>
          <a:endParaRPr lang="en-US" sz="2800" b="1"/>
        </a:p>
      </dgm:t>
    </dgm:pt>
    <dgm:pt modelId="{6147EE6B-8283-41DD-8203-CD3FDDC9737C}" type="sibTrans" cxnId="{AD20E0DE-64BE-414A-8AC5-C06EE996A859}">
      <dgm:prSet/>
      <dgm:spPr/>
      <dgm:t>
        <a:bodyPr/>
        <a:lstStyle/>
        <a:p>
          <a:endParaRPr lang="en-US" sz="2800" b="1"/>
        </a:p>
      </dgm:t>
    </dgm:pt>
    <dgm:pt modelId="{2DF47E7D-ADB9-4771-889B-A68AB162317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Depreciating rupee – a worry for oil importers</a:t>
          </a:r>
          <a:endParaRPr lang="en-US" sz="2800" b="1" dirty="0">
            <a:solidFill>
              <a:schemeClr val="tx1"/>
            </a:solidFill>
            <a:latin typeface="Calibri" pitchFamily="34" charset="0"/>
          </a:endParaRPr>
        </a:p>
      </dgm:t>
    </dgm:pt>
    <dgm:pt modelId="{56101675-36AB-4D97-B1B1-1D024FD20604}" type="parTrans" cxnId="{C27B91B9-2B08-4C74-ACD6-4371CE0657AD}">
      <dgm:prSet/>
      <dgm:spPr/>
      <dgm:t>
        <a:bodyPr/>
        <a:lstStyle/>
        <a:p>
          <a:endParaRPr lang="en-US" sz="2800" b="1"/>
        </a:p>
      </dgm:t>
    </dgm:pt>
    <dgm:pt modelId="{908190EE-4057-4A3B-8146-A1C933B66DE3}" type="sibTrans" cxnId="{C27B91B9-2B08-4C74-ACD6-4371CE0657AD}">
      <dgm:prSet/>
      <dgm:spPr/>
      <dgm:t>
        <a:bodyPr/>
        <a:lstStyle/>
        <a:p>
          <a:endParaRPr lang="en-US" sz="2800" b="1"/>
        </a:p>
      </dgm:t>
    </dgm:pt>
    <dgm:pt modelId="{97F8E805-FF27-4379-A17B-506D023B896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Rajasthan crude oil production touches 175,000 </a:t>
          </a:r>
          <a:r>
            <a:rPr lang="en-US" sz="2800" b="1" dirty="0" err="1" smtClean="0">
              <a:solidFill>
                <a:schemeClr val="tx1"/>
              </a:solidFill>
              <a:latin typeface="Calibri" pitchFamily="34" charset="0"/>
            </a:rPr>
            <a:t>bbl</a:t>
          </a:r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/ day </a:t>
          </a:r>
          <a:endParaRPr lang="en-US" sz="2800" b="1" dirty="0">
            <a:solidFill>
              <a:schemeClr val="tx1"/>
            </a:solidFill>
            <a:latin typeface="Calibri" pitchFamily="34" charset="0"/>
          </a:endParaRPr>
        </a:p>
      </dgm:t>
    </dgm:pt>
    <dgm:pt modelId="{0535B109-1C6F-40EB-8890-E89D18E795EF}" type="parTrans" cxnId="{442E3CF0-CB62-41C9-844A-C21A2B33DE40}">
      <dgm:prSet/>
      <dgm:spPr/>
      <dgm:t>
        <a:bodyPr/>
        <a:lstStyle/>
        <a:p>
          <a:endParaRPr lang="en-US" sz="2800" b="1"/>
        </a:p>
      </dgm:t>
    </dgm:pt>
    <dgm:pt modelId="{243CACB0-6666-4373-9CD1-0DEA030610F5}" type="sibTrans" cxnId="{442E3CF0-CB62-41C9-844A-C21A2B33DE40}">
      <dgm:prSet/>
      <dgm:spPr/>
      <dgm:t>
        <a:bodyPr/>
        <a:lstStyle/>
        <a:p>
          <a:endParaRPr lang="en-US" sz="2800" b="1"/>
        </a:p>
      </dgm:t>
    </dgm:pt>
    <dgm:pt modelId="{9DFDD83E-8378-49D0-B2AC-836062564AE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Oil prices remain volatile</a:t>
          </a:r>
          <a:endParaRPr lang="en-US" sz="2800" b="1" dirty="0">
            <a:latin typeface="Calibri" pitchFamily="34" charset="0"/>
          </a:endParaRPr>
        </a:p>
      </dgm:t>
    </dgm:pt>
    <dgm:pt modelId="{4A0E32F8-0762-4FEE-B723-19F6E52795B2}" type="sibTrans" cxnId="{F91AC97B-BC37-42C6-8D1F-53B30B1FCC08}">
      <dgm:prSet/>
      <dgm:spPr/>
      <dgm:t>
        <a:bodyPr/>
        <a:lstStyle/>
        <a:p>
          <a:endParaRPr lang="en-US" sz="2800" b="1"/>
        </a:p>
      </dgm:t>
    </dgm:pt>
    <dgm:pt modelId="{926058B2-1C03-4657-BB24-FF5AF1221A2D}" type="parTrans" cxnId="{F91AC97B-BC37-42C6-8D1F-53B30B1FCC08}">
      <dgm:prSet/>
      <dgm:spPr/>
      <dgm:t>
        <a:bodyPr/>
        <a:lstStyle/>
        <a:p>
          <a:endParaRPr lang="en-US" sz="2800" b="1"/>
        </a:p>
      </dgm:t>
    </dgm:pt>
    <dgm:pt modelId="{D7BE376E-B750-44A4-A1AC-A62F414570AC}" type="pres">
      <dgm:prSet presAssocID="{FD6F10C8-2165-4019-A7B8-A7DBE5E7BB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20EE0-5387-45F7-B812-72ED6AE08E6D}" type="pres">
      <dgm:prSet presAssocID="{9DFDD83E-8378-49D0-B2AC-836062564AE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FEFD7-796C-4011-9F29-BB914643B73B}" type="pres">
      <dgm:prSet presAssocID="{4A0E32F8-0762-4FEE-B723-19F6E52795B2}" presName="spacer" presStyleCnt="0"/>
      <dgm:spPr/>
    </dgm:pt>
    <dgm:pt modelId="{5B73CDDB-9A07-4436-BD2F-E7A4DC56341F}" type="pres">
      <dgm:prSet presAssocID="{1E6A474C-8311-4C68-AFEB-AF0C91B8628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FF583-B5A5-4DC9-9468-A723FBE66400}" type="pres">
      <dgm:prSet presAssocID="{6147EE6B-8283-41DD-8203-CD3FDDC9737C}" presName="spacer" presStyleCnt="0"/>
      <dgm:spPr/>
    </dgm:pt>
    <dgm:pt modelId="{9CFC9D0C-8062-48E0-A104-3444C360ACFA}" type="pres">
      <dgm:prSet presAssocID="{EBDBBB47-2B71-4568-A5EF-EF435A16BE0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EF0FD-DE49-4696-A1F9-FFB7473C4186}" type="pres">
      <dgm:prSet presAssocID="{4FE897B4-6816-49FA-B850-C66B72E1ED03}" presName="spacer" presStyleCnt="0"/>
      <dgm:spPr/>
    </dgm:pt>
    <dgm:pt modelId="{6256516A-2166-4F51-AA31-615E0E771472}" type="pres">
      <dgm:prSet presAssocID="{2DF47E7D-ADB9-4771-889B-A68AB162317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1AB66-3AC7-490E-A371-DD2182166FF9}" type="pres">
      <dgm:prSet presAssocID="{908190EE-4057-4A3B-8146-A1C933B66DE3}" presName="spacer" presStyleCnt="0"/>
      <dgm:spPr/>
    </dgm:pt>
    <dgm:pt modelId="{815181C6-5DBC-49A8-8A05-CA9AD33D86E6}" type="pres">
      <dgm:prSet presAssocID="{97F8E805-FF27-4379-A17B-506D023B896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64FFB1-0235-4F43-B22C-7D89D59A1A61}" type="presOf" srcId="{FD6F10C8-2165-4019-A7B8-A7DBE5E7BB53}" destId="{D7BE376E-B750-44A4-A1AC-A62F414570AC}" srcOrd="0" destOrd="0" presId="urn:microsoft.com/office/officeart/2005/8/layout/vList2"/>
    <dgm:cxn modelId="{F91AC97B-BC37-42C6-8D1F-53B30B1FCC08}" srcId="{FD6F10C8-2165-4019-A7B8-A7DBE5E7BB53}" destId="{9DFDD83E-8378-49D0-B2AC-836062564AE5}" srcOrd="0" destOrd="0" parTransId="{926058B2-1C03-4657-BB24-FF5AF1221A2D}" sibTransId="{4A0E32F8-0762-4FEE-B723-19F6E52795B2}"/>
    <dgm:cxn modelId="{442E3CF0-CB62-41C9-844A-C21A2B33DE40}" srcId="{FD6F10C8-2165-4019-A7B8-A7DBE5E7BB53}" destId="{97F8E805-FF27-4379-A17B-506D023B896B}" srcOrd="4" destOrd="0" parTransId="{0535B109-1C6F-40EB-8890-E89D18E795EF}" sibTransId="{243CACB0-6666-4373-9CD1-0DEA030610F5}"/>
    <dgm:cxn modelId="{237B6234-B1D5-49D0-ADF3-BCC7FBD3E032}" type="presOf" srcId="{EBDBBB47-2B71-4568-A5EF-EF435A16BE07}" destId="{9CFC9D0C-8062-48E0-A104-3444C360ACFA}" srcOrd="0" destOrd="0" presId="urn:microsoft.com/office/officeart/2005/8/layout/vList2"/>
    <dgm:cxn modelId="{2DC9A913-2938-4557-866A-2AF8663899BD}" type="presOf" srcId="{1E6A474C-8311-4C68-AFEB-AF0C91B86289}" destId="{5B73CDDB-9A07-4436-BD2F-E7A4DC56341F}" srcOrd="0" destOrd="0" presId="urn:microsoft.com/office/officeart/2005/8/layout/vList2"/>
    <dgm:cxn modelId="{AD20E0DE-64BE-414A-8AC5-C06EE996A859}" srcId="{FD6F10C8-2165-4019-A7B8-A7DBE5E7BB53}" destId="{1E6A474C-8311-4C68-AFEB-AF0C91B86289}" srcOrd="1" destOrd="0" parTransId="{852B3BC3-A15B-4062-9A3B-11868535E34D}" sibTransId="{6147EE6B-8283-41DD-8203-CD3FDDC9737C}"/>
    <dgm:cxn modelId="{F8EED0FF-C9DA-4CCF-9858-5E48CD4CF5D7}" type="presOf" srcId="{2DF47E7D-ADB9-4771-889B-A68AB1623178}" destId="{6256516A-2166-4F51-AA31-615E0E771472}" srcOrd="0" destOrd="0" presId="urn:microsoft.com/office/officeart/2005/8/layout/vList2"/>
    <dgm:cxn modelId="{ADA90721-9E77-44E6-AD6B-B7E7D9FA43CA}" type="presOf" srcId="{97F8E805-FF27-4379-A17B-506D023B896B}" destId="{815181C6-5DBC-49A8-8A05-CA9AD33D86E6}" srcOrd="0" destOrd="0" presId="urn:microsoft.com/office/officeart/2005/8/layout/vList2"/>
    <dgm:cxn modelId="{88C81DFD-F00A-4BD8-A30B-A48A8BDF7D25}" srcId="{FD6F10C8-2165-4019-A7B8-A7DBE5E7BB53}" destId="{EBDBBB47-2B71-4568-A5EF-EF435A16BE07}" srcOrd="2" destOrd="0" parTransId="{D41A560C-1815-4A50-AA7F-44DFE931218D}" sibTransId="{4FE897B4-6816-49FA-B850-C66B72E1ED03}"/>
    <dgm:cxn modelId="{C27B91B9-2B08-4C74-ACD6-4371CE0657AD}" srcId="{FD6F10C8-2165-4019-A7B8-A7DBE5E7BB53}" destId="{2DF47E7D-ADB9-4771-889B-A68AB1623178}" srcOrd="3" destOrd="0" parTransId="{56101675-36AB-4D97-B1B1-1D024FD20604}" sibTransId="{908190EE-4057-4A3B-8146-A1C933B66DE3}"/>
    <dgm:cxn modelId="{33EA7C08-E7B7-4948-A8BE-60B0C3C93B9D}" type="presOf" srcId="{9DFDD83E-8378-49D0-B2AC-836062564AE5}" destId="{B8520EE0-5387-45F7-B812-72ED6AE08E6D}" srcOrd="0" destOrd="0" presId="urn:microsoft.com/office/officeart/2005/8/layout/vList2"/>
    <dgm:cxn modelId="{BB51CC6A-9BC2-474E-B1A0-EF25D4E060D9}" type="presParOf" srcId="{D7BE376E-B750-44A4-A1AC-A62F414570AC}" destId="{B8520EE0-5387-45F7-B812-72ED6AE08E6D}" srcOrd="0" destOrd="0" presId="urn:microsoft.com/office/officeart/2005/8/layout/vList2"/>
    <dgm:cxn modelId="{2E2AC4F5-C055-4BE6-A0C7-F51ACDC4625C}" type="presParOf" srcId="{D7BE376E-B750-44A4-A1AC-A62F414570AC}" destId="{BABFEFD7-796C-4011-9F29-BB914643B73B}" srcOrd="1" destOrd="0" presId="urn:microsoft.com/office/officeart/2005/8/layout/vList2"/>
    <dgm:cxn modelId="{B4B5E063-E534-40FD-8199-AF65D8E929B2}" type="presParOf" srcId="{D7BE376E-B750-44A4-A1AC-A62F414570AC}" destId="{5B73CDDB-9A07-4436-BD2F-E7A4DC56341F}" srcOrd="2" destOrd="0" presId="urn:microsoft.com/office/officeart/2005/8/layout/vList2"/>
    <dgm:cxn modelId="{2594D751-348E-4D63-8D78-A11300BAB646}" type="presParOf" srcId="{D7BE376E-B750-44A4-A1AC-A62F414570AC}" destId="{334FF583-B5A5-4DC9-9468-A723FBE66400}" srcOrd="3" destOrd="0" presId="urn:microsoft.com/office/officeart/2005/8/layout/vList2"/>
    <dgm:cxn modelId="{82D43018-1C49-4BDE-85DC-ECD2D7FD44BF}" type="presParOf" srcId="{D7BE376E-B750-44A4-A1AC-A62F414570AC}" destId="{9CFC9D0C-8062-48E0-A104-3444C360ACFA}" srcOrd="4" destOrd="0" presId="urn:microsoft.com/office/officeart/2005/8/layout/vList2"/>
    <dgm:cxn modelId="{24E838EC-F0E7-49CD-B14B-040B72B8BD4A}" type="presParOf" srcId="{D7BE376E-B750-44A4-A1AC-A62F414570AC}" destId="{EC2EF0FD-DE49-4696-A1F9-FFB7473C4186}" srcOrd="5" destOrd="0" presId="urn:microsoft.com/office/officeart/2005/8/layout/vList2"/>
    <dgm:cxn modelId="{0EE71801-C1C6-489D-A4E8-E7FBA46CF4A0}" type="presParOf" srcId="{D7BE376E-B750-44A4-A1AC-A62F414570AC}" destId="{6256516A-2166-4F51-AA31-615E0E771472}" srcOrd="6" destOrd="0" presId="urn:microsoft.com/office/officeart/2005/8/layout/vList2"/>
    <dgm:cxn modelId="{BE51E7A2-2F1F-47AB-9029-165E9D209A67}" type="presParOf" srcId="{D7BE376E-B750-44A4-A1AC-A62F414570AC}" destId="{A6D1AB66-3AC7-490E-A371-DD2182166FF9}" srcOrd="7" destOrd="0" presId="urn:microsoft.com/office/officeart/2005/8/layout/vList2"/>
    <dgm:cxn modelId="{27A3D826-FC3D-4C11-9696-E14A0C07D2AB}" type="presParOf" srcId="{D7BE376E-B750-44A4-A1AC-A62F414570AC}" destId="{815181C6-5DBC-49A8-8A05-CA9AD33D86E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F10C8-2165-4019-A7B8-A7DBE5E7B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DBBB47-2B71-4568-A5EF-EF435A16BE0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Uncertainties engulf domestic gas output</a:t>
          </a:r>
          <a:endParaRPr lang="en-US" sz="2800" b="1" dirty="0">
            <a:solidFill>
              <a:schemeClr val="tx1"/>
            </a:solidFill>
            <a:latin typeface="Calibri" pitchFamily="34" charset="0"/>
          </a:endParaRPr>
        </a:p>
      </dgm:t>
    </dgm:pt>
    <dgm:pt modelId="{D41A560C-1815-4A50-AA7F-44DFE931218D}" type="parTrans" cxnId="{88C81DFD-F00A-4BD8-A30B-A48A8BDF7D25}">
      <dgm:prSet/>
      <dgm:spPr/>
      <dgm:t>
        <a:bodyPr/>
        <a:lstStyle/>
        <a:p>
          <a:endParaRPr lang="en-US" sz="2800" b="1"/>
        </a:p>
      </dgm:t>
    </dgm:pt>
    <dgm:pt modelId="{4FE897B4-6816-49FA-B850-C66B72E1ED03}" type="sibTrans" cxnId="{88C81DFD-F00A-4BD8-A30B-A48A8BDF7D25}">
      <dgm:prSet/>
      <dgm:spPr/>
      <dgm:t>
        <a:bodyPr/>
        <a:lstStyle/>
        <a:p>
          <a:endParaRPr lang="en-US" sz="2800" b="1"/>
        </a:p>
      </dgm:t>
    </dgm:pt>
    <dgm:pt modelId="{9DFDD83E-8378-49D0-B2AC-836062564AE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Domestic refining capacity up by 10 % to 213.2 MMTPA</a:t>
          </a:r>
          <a:endParaRPr lang="en-US" sz="2800" b="1" dirty="0">
            <a:latin typeface="Calibri" pitchFamily="34" charset="0"/>
          </a:endParaRPr>
        </a:p>
      </dgm:t>
    </dgm:pt>
    <dgm:pt modelId="{926058B2-1C03-4657-BB24-FF5AF1221A2D}" type="parTrans" cxnId="{F91AC97B-BC37-42C6-8D1F-53B30B1FCC08}">
      <dgm:prSet/>
      <dgm:spPr/>
      <dgm:t>
        <a:bodyPr/>
        <a:lstStyle/>
        <a:p>
          <a:endParaRPr lang="en-US" sz="2800" b="1"/>
        </a:p>
      </dgm:t>
    </dgm:pt>
    <dgm:pt modelId="{4A0E32F8-0762-4FEE-B723-19F6E52795B2}" type="sibTrans" cxnId="{F91AC97B-BC37-42C6-8D1F-53B30B1FCC08}">
      <dgm:prSet/>
      <dgm:spPr/>
      <dgm:t>
        <a:bodyPr/>
        <a:lstStyle/>
        <a:p>
          <a:endParaRPr lang="en-US" sz="2800" b="1"/>
        </a:p>
      </dgm:t>
    </dgm:pt>
    <dgm:pt modelId="{1E6A474C-8311-4C68-AFEB-AF0C91B8628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Domestic POL demand grows by 4.9% over 2010-11</a:t>
          </a:r>
          <a:endParaRPr lang="en-US" sz="2800" b="1" dirty="0">
            <a:solidFill>
              <a:schemeClr val="tx1"/>
            </a:solidFill>
            <a:latin typeface="Calibri" pitchFamily="34" charset="0"/>
          </a:endParaRPr>
        </a:p>
      </dgm:t>
    </dgm:pt>
    <dgm:pt modelId="{852B3BC3-A15B-4062-9A3B-11868535E34D}" type="parTrans" cxnId="{AD20E0DE-64BE-414A-8AC5-C06EE996A859}">
      <dgm:prSet/>
      <dgm:spPr/>
      <dgm:t>
        <a:bodyPr/>
        <a:lstStyle/>
        <a:p>
          <a:endParaRPr lang="en-US" sz="2800" b="1"/>
        </a:p>
      </dgm:t>
    </dgm:pt>
    <dgm:pt modelId="{6147EE6B-8283-41DD-8203-CD3FDDC9737C}" type="sibTrans" cxnId="{AD20E0DE-64BE-414A-8AC5-C06EE996A859}">
      <dgm:prSet/>
      <dgm:spPr/>
      <dgm:t>
        <a:bodyPr/>
        <a:lstStyle/>
        <a:p>
          <a:endParaRPr lang="en-US" sz="2800" b="1"/>
        </a:p>
      </dgm:t>
    </dgm:pt>
    <dgm:pt modelId="{2DF47E7D-ADB9-4771-889B-A68AB162317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India – 3</a:t>
          </a:r>
          <a:r>
            <a:rPr lang="en-US" sz="2800" b="1" baseline="30000" dirty="0" smtClean="0">
              <a:solidFill>
                <a:schemeClr val="tx1"/>
              </a:solidFill>
              <a:latin typeface="Calibri" pitchFamily="34" charset="0"/>
            </a:rPr>
            <a:t>rd</a:t>
          </a:r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 largest Asian LNG buyer in 2011</a:t>
          </a:r>
          <a:endParaRPr lang="en-US" sz="2800" b="1" dirty="0">
            <a:solidFill>
              <a:schemeClr val="tx1"/>
            </a:solidFill>
            <a:latin typeface="Calibri" pitchFamily="34" charset="0"/>
          </a:endParaRPr>
        </a:p>
      </dgm:t>
    </dgm:pt>
    <dgm:pt modelId="{56101675-36AB-4D97-B1B1-1D024FD20604}" type="parTrans" cxnId="{C27B91B9-2B08-4C74-ACD6-4371CE0657AD}">
      <dgm:prSet/>
      <dgm:spPr/>
      <dgm:t>
        <a:bodyPr/>
        <a:lstStyle/>
        <a:p>
          <a:endParaRPr lang="en-US" sz="2800" b="1"/>
        </a:p>
      </dgm:t>
    </dgm:pt>
    <dgm:pt modelId="{908190EE-4057-4A3B-8146-A1C933B66DE3}" type="sibTrans" cxnId="{C27B91B9-2B08-4C74-ACD6-4371CE0657AD}">
      <dgm:prSet/>
      <dgm:spPr/>
      <dgm:t>
        <a:bodyPr/>
        <a:lstStyle/>
        <a:p>
          <a:endParaRPr lang="en-US" sz="2800" b="1"/>
        </a:p>
      </dgm:t>
    </dgm:pt>
    <dgm:pt modelId="{97F8E805-FF27-4379-A17B-506D023B896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Crude oil imports @ USD 141</a:t>
          </a:r>
          <a:r>
            <a:rPr lang="en-US" sz="2800" b="1" dirty="0" smtClean="0">
              <a:solidFill>
                <a:srgbClr val="FF0000"/>
              </a:solidFill>
              <a:latin typeface="Calibri" pitchFamily="34" charset="0"/>
            </a:rPr>
            <a:t> </a:t>
          </a:r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billion, 7.5% of GDP</a:t>
          </a:r>
          <a:endParaRPr lang="en-US" sz="2800" b="1" dirty="0">
            <a:solidFill>
              <a:schemeClr val="tx1"/>
            </a:solidFill>
            <a:latin typeface="Calibri" pitchFamily="34" charset="0"/>
          </a:endParaRPr>
        </a:p>
      </dgm:t>
    </dgm:pt>
    <dgm:pt modelId="{0535B109-1C6F-40EB-8890-E89D18E795EF}" type="parTrans" cxnId="{442E3CF0-CB62-41C9-844A-C21A2B33DE40}">
      <dgm:prSet/>
      <dgm:spPr/>
      <dgm:t>
        <a:bodyPr/>
        <a:lstStyle/>
        <a:p>
          <a:endParaRPr lang="en-US" sz="2800" b="1"/>
        </a:p>
      </dgm:t>
    </dgm:pt>
    <dgm:pt modelId="{243CACB0-6666-4373-9CD1-0DEA030610F5}" type="sibTrans" cxnId="{442E3CF0-CB62-41C9-844A-C21A2B33DE40}">
      <dgm:prSet/>
      <dgm:spPr/>
      <dgm:t>
        <a:bodyPr/>
        <a:lstStyle/>
        <a:p>
          <a:endParaRPr lang="en-US" sz="2800" b="1"/>
        </a:p>
      </dgm:t>
    </dgm:pt>
    <dgm:pt modelId="{D7BE376E-B750-44A4-A1AC-A62F414570AC}" type="pres">
      <dgm:prSet presAssocID="{FD6F10C8-2165-4019-A7B8-A7DBE5E7BB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20EE0-5387-45F7-B812-72ED6AE08E6D}" type="pres">
      <dgm:prSet presAssocID="{9DFDD83E-8378-49D0-B2AC-836062564AE5}" presName="parentText" presStyleLbl="node1" presStyleIdx="0" presStyleCnt="5" custLinFactY="-123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FEFD7-796C-4011-9F29-BB914643B73B}" type="pres">
      <dgm:prSet presAssocID="{4A0E32F8-0762-4FEE-B723-19F6E52795B2}" presName="spacer" presStyleCnt="0"/>
      <dgm:spPr/>
    </dgm:pt>
    <dgm:pt modelId="{5B73CDDB-9A07-4436-BD2F-E7A4DC56341F}" type="pres">
      <dgm:prSet presAssocID="{1E6A474C-8311-4C68-AFEB-AF0C91B86289}" presName="parentText" presStyleLbl="node1" presStyleIdx="1" presStyleCnt="5" custLinFactNeighborY="-194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FF583-B5A5-4DC9-9468-A723FBE66400}" type="pres">
      <dgm:prSet presAssocID="{6147EE6B-8283-41DD-8203-CD3FDDC9737C}" presName="spacer" presStyleCnt="0"/>
      <dgm:spPr/>
    </dgm:pt>
    <dgm:pt modelId="{9CFC9D0C-8062-48E0-A104-3444C360ACFA}" type="pres">
      <dgm:prSet presAssocID="{EBDBBB47-2B71-4568-A5EF-EF435A16BE07}" presName="parentText" presStyleLbl="node1" presStyleIdx="2" presStyleCnt="5" custLinFactNeighborY="-335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EF0FD-DE49-4696-A1F9-FFB7473C4186}" type="pres">
      <dgm:prSet presAssocID="{4FE897B4-6816-49FA-B850-C66B72E1ED03}" presName="spacer" presStyleCnt="0"/>
      <dgm:spPr/>
    </dgm:pt>
    <dgm:pt modelId="{6256516A-2166-4F51-AA31-615E0E771472}" type="pres">
      <dgm:prSet presAssocID="{2DF47E7D-ADB9-4771-889B-A68AB1623178}" presName="parentText" presStyleLbl="node1" presStyleIdx="3" presStyleCnt="5" custLinFactNeighborY="-85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1AB66-3AC7-490E-A371-DD2182166FF9}" type="pres">
      <dgm:prSet presAssocID="{908190EE-4057-4A3B-8146-A1C933B66DE3}" presName="spacer" presStyleCnt="0"/>
      <dgm:spPr/>
    </dgm:pt>
    <dgm:pt modelId="{815181C6-5DBC-49A8-8A05-CA9AD33D86E6}" type="pres">
      <dgm:prSet presAssocID="{97F8E805-FF27-4379-A17B-506D023B896B}" presName="parentText" presStyleLbl="node1" presStyleIdx="4" presStyleCnt="5" custLinFactY="1237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AC97B-BC37-42C6-8D1F-53B30B1FCC08}" srcId="{FD6F10C8-2165-4019-A7B8-A7DBE5E7BB53}" destId="{9DFDD83E-8378-49D0-B2AC-836062564AE5}" srcOrd="0" destOrd="0" parTransId="{926058B2-1C03-4657-BB24-FF5AF1221A2D}" sibTransId="{4A0E32F8-0762-4FEE-B723-19F6E52795B2}"/>
    <dgm:cxn modelId="{442E3CF0-CB62-41C9-844A-C21A2B33DE40}" srcId="{FD6F10C8-2165-4019-A7B8-A7DBE5E7BB53}" destId="{97F8E805-FF27-4379-A17B-506D023B896B}" srcOrd="4" destOrd="0" parTransId="{0535B109-1C6F-40EB-8890-E89D18E795EF}" sibTransId="{243CACB0-6666-4373-9CD1-0DEA030610F5}"/>
    <dgm:cxn modelId="{671C1EAA-19F4-46D1-B8F1-688B4314CB54}" type="presOf" srcId="{97F8E805-FF27-4379-A17B-506D023B896B}" destId="{815181C6-5DBC-49A8-8A05-CA9AD33D86E6}" srcOrd="0" destOrd="0" presId="urn:microsoft.com/office/officeart/2005/8/layout/vList2"/>
    <dgm:cxn modelId="{DAE5E4FB-D532-41A2-8ED6-8D3BA9D14A4C}" type="presOf" srcId="{1E6A474C-8311-4C68-AFEB-AF0C91B86289}" destId="{5B73CDDB-9A07-4436-BD2F-E7A4DC56341F}" srcOrd="0" destOrd="0" presId="urn:microsoft.com/office/officeart/2005/8/layout/vList2"/>
    <dgm:cxn modelId="{2B4C6165-0415-4F58-BBF3-A1ADD248371A}" type="presOf" srcId="{FD6F10C8-2165-4019-A7B8-A7DBE5E7BB53}" destId="{D7BE376E-B750-44A4-A1AC-A62F414570AC}" srcOrd="0" destOrd="0" presId="urn:microsoft.com/office/officeart/2005/8/layout/vList2"/>
    <dgm:cxn modelId="{CB2E2ADB-C2A7-429E-8A47-9C81023FEE35}" type="presOf" srcId="{EBDBBB47-2B71-4568-A5EF-EF435A16BE07}" destId="{9CFC9D0C-8062-48E0-A104-3444C360ACFA}" srcOrd="0" destOrd="0" presId="urn:microsoft.com/office/officeart/2005/8/layout/vList2"/>
    <dgm:cxn modelId="{AD20E0DE-64BE-414A-8AC5-C06EE996A859}" srcId="{FD6F10C8-2165-4019-A7B8-A7DBE5E7BB53}" destId="{1E6A474C-8311-4C68-AFEB-AF0C91B86289}" srcOrd="1" destOrd="0" parTransId="{852B3BC3-A15B-4062-9A3B-11868535E34D}" sibTransId="{6147EE6B-8283-41DD-8203-CD3FDDC9737C}"/>
    <dgm:cxn modelId="{51B479D5-BCF2-4A92-8A96-4BA82F7D5246}" type="presOf" srcId="{9DFDD83E-8378-49D0-B2AC-836062564AE5}" destId="{B8520EE0-5387-45F7-B812-72ED6AE08E6D}" srcOrd="0" destOrd="0" presId="urn:microsoft.com/office/officeart/2005/8/layout/vList2"/>
    <dgm:cxn modelId="{88C81DFD-F00A-4BD8-A30B-A48A8BDF7D25}" srcId="{FD6F10C8-2165-4019-A7B8-A7DBE5E7BB53}" destId="{EBDBBB47-2B71-4568-A5EF-EF435A16BE07}" srcOrd="2" destOrd="0" parTransId="{D41A560C-1815-4A50-AA7F-44DFE931218D}" sibTransId="{4FE897B4-6816-49FA-B850-C66B72E1ED03}"/>
    <dgm:cxn modelId="{09EABD5C-776F-4E3A-89C5-480B8079606D}" type="presOf" srcId="{2DF47E7D-ADB9-4771-889B-A68AB1623178}" destId="{6256516A-2166-4F51-AA31-615E0E771472}" srcOrd="0" destOrd="0" presId="urn:microsoft.com/office/officeart/2005/8/layout/vList2"/>
    <dgm:cxn modelId="{C27B91B9-2B08-4C74-ACD6-4371CE0657AD}" srcId="{FD6F10C8-2165-4019-A7B8-A7DBE5E7BB53}" destId="{2DF47E7D-ADB9-4771-889B-A68AB1623178}" srcOrd="3" destOrd="0" parTransId="{56101675-36AB-4D97-B1B1-1D024FD20604}" sibTransId="{908190EE-4057-4A3B-8146-A1C933B66DE3}"/>
    <dgm:cxn modelId="{186C9AC5-0895-4D53-A07E-1AC6885ED839}" type="presParOf" srcId="{D7BE376E-B750-44A4-A1AC-A62F414570AC}" destId="{B8520EE0-5387-45F7-B812-72ED6AE08E6D}" srcOrd="0" destOrd="0" presId="urn:microsoft.com/office/officeart/2005/8/layout/vList2"/>
    <dgm:cxn modelId="{5DA6F0EF-AF00-461D-B484-C8BF0D30933F}" type="presParOf" srcId="{D7BE376E-B750-44A4-A1AC-A62F414570AC}" destId="{BABFEFD7-796C-4011-9F29-BB914643B73B}" srcOrd="1" destOrd="0" presId="urn:microsoft.com/office/officeart/2005/8/layout/vList2"/>
    <dgm:cxn modelId="{F2FA8E78-41F2-4120-850E-12B5F2553894}" type="presParOf" srcId="{D7BE376E-B750-44A4-A1AC-A62F414570AC}" destId="{5B73CDDB-9A07-4436-BD2F-E7A4DC56341F}" srcOrd="2" destOrd="0" presId="urn:microsoft.com/office/officeart/2005/8/layout/vList2"/>
    <dgm:cxn modelId="{156B298C-05A5-4820-B934-830B33C07D1C}" type="presParOf" srcId="{D7BE376E-B750-44A4-A1AC-A62F414570AC}" destId="{334FF583-B5A5-4DC9-9468-A723FBE66400}" srcOrd="3" destOrd="0" presId="urn:microsoft.com/office/officeart/2005/8/layout/vList2"/>
    <dgm:cxn modelId="{DCAA6FE5-0676-4EC4-B3BA-E2065B540CDD}" type="presParOf" srcId="{D7BE376E-B750-44A4-A1AC-A62F414570AC}" destId="{9CFC9D0C-8062-48E0-A104-3444C360ACFA}" srcOrd="4" destOrd="0" presId="urn:microsoft.com/office/officeart/2005/8/layout/vList2"/>
    <dgm:cxn modelId="{F7619C5B-CD55-4ACD-9417-8B50FBCCB378}" type="presParOf" srcId="{D7BE376E-B750-44A4-A1AC-A62F414570AC}" destId="{EC2EF0FD-DE49-4696-A1F9-FFB7473C4186}" srcOrd="5" destOrd="0" presId="urn:microsoft.com/office/officeart/2005/8/layout/vList2"/>
    <dgm:cxn modelId="{9150852E-1FB9-437D-932A-AD64C623E409}" type="presParOf" srcId="{D7BE376E-B750-44A4-A1AC-A62F414570AC}" destId="{6256516A-2166-4F51-AA31-615E0E771472}" srcOrd="6" destOrd="0" presId="urn:microsoft.com/office/officeart/2005/8/layout/vList2"/>
    <dgm:cxn modelId="{DA895496-957D-433D-9993-D180BCCAFC19}" type="presParOf" srcId="{D7BE376E-B750-44A4-A1AC-A62F414570AC}" destId="{A6D1AB66-3AC7-490E-A371-DD2182166FF9}" srcOrd="7" destOrd="0" presId="urn:microsoft.com/office/officeart/2005/8/layout/vList2"/>
    <dgm:cxn modelId="{641567EB-96D6-46A8-AEE6-12704F86C466}" type="presParOf" srcId="{D7BE376E-B750-44A4-A1AC-A62F414570AC}" destId="{815181C6-5DBC-49A8-8A05-CA9AD33D86E6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6F10C8-2165-4019-A7B8-A7DBE5E7B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360159-A259-499A-9897-4466DBEF967F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Robust marketing network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dirty="0">
            <a:solidFill>
              <a:schemeClr val="tx1"/>
            </a:solidFill>
          </a:endParaRPr>
        </a:p>
      </dgm:t>
    </dgm:pt>
    <dgm:pt modelId="{624658FD-EDE8-4998-AE54-80708DFD8104}" type="parTrans" cxnId="{F36C209B-DF2C-44EB-A8F2-E9F8A3EF155E}">
      <dgm:prSet/>
      <dgm:spPr/>
      <dgm:t>
        <a:bodyPr/>
        <a:lstStyle/>
        <a:p>
          <a:endParaRPr lang="en-US" sz="2400" b="1"/>
        </a:p>
      </dgm:t>
    </dgm:pt>
    <dgm:pt modelId="{EC7EA276-9B58-4E2E-854E-032E2F350F79}" type="sibTrans" cxnId="{F36C209B-DF2C-44EB-A8F2-E9F8A3EF155E}">
      <dgm:prSet/>
      <dgm:spPr/>
      <dgm:t>
        <a:bodyPr/>
        <a:lstStyle/>
        <a:p>
          <a:endParaRPr lang="en-US" sz="2400" b="1"/>
        </a:p>
      </dgm:t>
    </dgm:pt>
    <dgm:pt modelId="{6C2C3A42-8819-420A-AF0F-342C7421C88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Petrochemicals – spreading footprints</a:t>
          </a:r>
          <a:endParaRPr lang="en-US" sz="2400" b="1" dirty="0">
            <a:solidFill>
              <a:schemeClr val="tx1"/>
            </a:solidFill>
          </a:endParaRPr>
        </a:p>
      </dgm:t>
    </dgm:pt>
    <dgm:pt modelId="{45BEC758-C36E-434D-BCA0-D470F3717EBC}" type="parTrans" cxnId="{B597BACB-2F23-4318-8EA9-ABEF174BB7CA}">
      <dgm:prSet/>
      <dgm:spPr/>
      <dgm:t>
        <a:bodyPr/>
        <a:lstStyle/>
        <a:p>
          <a:endParaRPr lang="en-US" sz="2400" b="1"/>
        </a:p>
      </dgm:t>
    </dgm:pt>
    <dgm:pt modelId="{ACF3F69D-6BA2-48D3-B56E-B96146D7FE1B}" type="sibTrans" cxnId="{B597BACB-2F23-4318-8EA9-ABEF174BB7CA}">
      <dgm:prSet/>
      <dgm:spPr/>
      <dgm:t>
        <a:bodyPr/>
        <a:lstStyle/>
        <a:p>
          <a:endParaRPr lang="en-US" sz="2400" b="1"/>
        </a:p>
      </dgm:t>
    </dgm:pt>
    <dgm:pt modelId="{3BDEC55B-F70B-4839-B623-C2FE7094AC8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R&amp;D – among the best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dirty="0">
            <a:solidFill>
              <a:schemeClr val="tx1"/>
            </a:solidFill>
          </a:endParaRPr>
        </a:p>
      </dgm:t>
    </dgm:pt>
    <dgm:pt modelId="{90F77E86-2268-43B0-9F22-071A0EB5B914}" type="parTrans" cxnId="{47871093-43E1-4780-9ABF-54828FE39E53}">
      <dgm:prSet/>
      <dgm:spPr/>
      <dgm:t>
        <a:bodyPr/>
        <a:lstStyle/>
        <a:p>
          <a:endParaRPr lang="en-US" sz="2400" b="1"/>
        </a:p>
      </dgm:t>
    </dgm:pt>
    <dgm:pt modelId="{7BCA471C-A4CD-4A88-BFA2-5606050C1C40}" type="sibTrans" cxnId="{47871093-43E1-4780-9ABF-54828FE39E53}">
      <dgm:prSet/>
      <dgm:spPr/>
      <dgm:t>
        <a:bodyPr/>
        <a:lstStyle/>
        <a:p>
          <a:endParaRPr lang="en-US" sz="2400" b="1"/>
        </a:p>
      </dgm:t>
    </dgm:pt>
    <dgm:pt modelId="{1034CF92-C7E9-4142-A36B-DCE3A9B15CE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Gas marketing, infrastructure</a:t>
          </a:r>
          <a:endParaRPr lang="en-US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EB14082-4DEA-4A50-B508-ECD7DF06EB06}" type="parTrans" cxnId="{61A4ABD3-AD8F-4AFF-8F66-00F113C734E1}">
      <dgm:prSet/>
      <dgm:spPr/>
      <dgm:t>
        <a:bodyPr/>
        <a:lstStyle/>
        <a:p>
          <a:endParaRPr lang="en-US" sz="2400" b="1"/>
        </a:p>
      </dgm:t>
    </dgm:pt>
    <dgm:pt modelId="{19CE392C-21D3-4A80-B8BE-CA2F5D588EE4}" type="sibTrans" cxnId="{61A4ABD3-AD8F-4AFF-8F66-00F113C734E1}">
      <dgm:prSet/>
      <dgm:spPr/>
      <dgm:t>
        <a:bodyPr/>
        <a:lstStyle/>
        <a:p>
          <a:endParaRPr lang="en-US" sz="2400" b="1"/>
        </a:p>
      </dgm:t>
    </dgm:pt>
    <dgm:pt modelId="{DA59981F-26AF-4E6F-9DE6-46F3B065788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Renewables, nuclear, upstream ventures</a:t>
          </a:r>
          <a:endParaRPr lang="en-US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19B16B8-9195-4C20-B327-E3657969CA0B}" type="parTrans" cxnId="{0DA0FB7C-E752-4044-8ECE-EBF64BD9A9C2}">
      <dgm:prSet/>
      <dgm:spPr/>
      <dgm:t>
        <a:bodyPr/>
        <a:lstStyle/>
        <a:p>
          <a:endParaRPr lang="en-US" sz="2400" b="1"/>
        </a:p>
      </dgm:t>
    </dgm:pt>
    <dgm:pt modelId="{27695C8E-F910-42A2-94CC-1E888B22E61D}" type="sibTrans" cxnId="{0DA0FB7C-E752-4044-8ECE-EBF64BD9A9C2}">
      <dgm:prSet/>
      <dgm:spPr/>
      <dgm:t>
        <a:bodyPr/>
        <a:lstStyle/>
        <a:p>
          <a:endParaRPr lang="en-US" sz="2400" b="1"/>
        </a:p>
      </dgm:t>
    </dgm:pt>
    <dgm:pt modelId="{9DFDD83E-8378-49D0-B2AC-836062564AE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 anchor="t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 group refineries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dirty="0"/>
        </a:p>
      </dgm:t>
    </dgm:pt>
    <dgm:pt modelId="{926058B2-1C03-4657-BB24-FF5AF1221A2D}" type="parTrans" cxnId="{F91AC97B-BC37-42C6-8D1F-53B30B1FCC08}">
      <dgm:prSet/>
      <dgm:spPr/>
      <dgm:t>
        <a:bodyPr/>
        <a:lstStyle/>
        <a:p>
          <a:endParaRPr lang="en-US" sz="2400" b="1"/>
        </a:p>
      </dgm:t>
    </dgm:pt>
    <dgm:pt modelId="{4A0E32F8-0762-4FEE-B723-19F6E52795B2}" type="sibTrans" cxnId="{F91AC97B-BC37-42C6-8D1F-53B30B1FCC08}">
      <dgm:prSet/>
      <dgm:spPr/>
      <dgm:t>
        <a:bodyPr/>
        <a:lstStyle/>
        <a:p>
          <a:endParaRPr lang="en-US" sz="2400" b="1"/>
        </a:p>
      </dgm:t>
    </dgm:pt>
    <dgm:pt modelId="{1E6A474C-8311-4C68-AFEB-AF0C91B8628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Crude, products and gas pipelines</a:t>
          </a:r>
          <a:endParaRPr lang="en-US" sz="2400" b="1" dirty="0">
            <a:solidFill>
              <a:schemeClr val="tx1"/>
            </a:solidFill>
          </a:endParaRPr>
        </a:p>
      </dgm:t>
    </dgm:pt>
    <dgm:pt modelId="{852B3BC3-A15B-4062-9A3B-11868535E34D}" type="parTrans" cxnId="{AD20E0DE-64BE-414A-8AC5-C06EE996A859}">
      <dgm:prSet/>
      <dgm:spPr/>
      <dgm:t>
        <a:bodyPr/>
        <a:lstStyle/>
        <a:p>
          <a:endParaRPr lang="en-US" sz="2400" b="1"/>
        </a:p>
      </dgm:t>
    </dgm:pt>
    <dgm:pt modelId="{6147EE6B-8283-41DD-8203-CD3FDDC9737C}" type="sibTrans" cxnId="{AD20E0DE-64BE-414A-8AC5-C06EE996A859}">
      <dgm:prSet/>
      <dgm:spPr/>
      <dgm:t>
        <a:bodyPr/>
        <a:lstStyle/>
        <a:p>
          <a:endParaRPr lang="en-US" sz="2400" b="1"/>
        </a:p>
      </dgm:t>
    </dgm:pt>
    <dgm:pt modelId="{D7BE376E-B750-44A4-A1AC-A62F414570AC}" type="pres">
      <dgm:prSet presAssocID="{FD6F10C8-2165-4019-A7B8-A7DBE5E7BB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20EE0-5387-45F7-B812-72ED6AE08E6D}" type="pres">
      <dgm:prSet presAssocID="{9DFDD83E-8378-49D0-B2AC-836062564AE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FEFD7-796C-4011-9F29-BB914643B73B}" type="pres">
      <dgm:prSet presAssocID="{4A0E32F8-0762-4FEE-B723-19F6E52795B2}" presName="spacer" presStyleCnt="0"/>
      <dgm:spPr/>
    </dgm:pt>
    <dgm:pt modelId="{5B73CDDB-9A07-4436-BD2F-E7A4DC56341F}" type="pres">
      <dgm:prSet presAssocID="{1E6A474C-8311-4C68-AFEB-AF0C91B8628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FF583-B5A5-4DC9-9468-A723FBE66400}" type="pres">
      <dgm:prSet presAssocID="{6147EE6B-8283-41DD-8203-CD3FDDC9737C}" presName="spacer" presStyleCnt="0"/>
      <dgm:spPr/>
    </dgm:pt>
    <dgm:pt modelId="{9873196A-7731-47D5-94FA-CF1E19CF0C57}" type="pres">
      <dgm:prSet presAssocID="{12360159-A259-499A-9897-4466DBEF967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9F090-ED07-471E-BCCE-394AC5F9FF72}" type="pres">
      <dgm:prSet presAssocID="{EC7EA276-9B58-4E2E-854E-032E2F350F79}" presName="spacer" presStyleCnt="0"/>
      <dgm:spPr/>
    </dgm:pt>
    <dgm:pt modelId="{05A7D7E3-7E21-40A5-98A0-74712A355D9C}" type="pres">
      <dgm:prSet presAssocID="{6C2C3A42-8819-420A-AF0F-342C7421C88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D3572-34B4-44F9-A9EE-2CFFB200890B}" type="pres">
      <dgm:prSet presAssocID="{ACF3F69D-6BA2-48D3-B56E-B96146D7FE1B}" presName="spacer" presStyleCnt="0"/>
      <dgm:spPr/>
    </dgm:pt>
    <dgm:pt modelId="{50A5378D-3D23-4A8D-98AE-46B7C2BE2887}" type="pres">
      <dgm:prSet presAssocID="{3BDEC55B-F70B-4839-B623-C2FE7094AC85}" presName="parentText" presStyleLbl="node1" presStyleIdx="4" presStyleCnt="7" custLinFactNeighborX="126" custLinFactNeighborY="3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C0088-5CE2-45F0-8F77-6B592EA1ACE0}" type="pres">
      <dgm:prSet presAssocID="{7BCA471C-A4CD-4A88-BFA2-5606050C1C40}" presName="spacer" presStyleCnt="0"/>
      <dgm:spPr/>
    </dgm:pt>
    <dgm:pt modelId="{9B82B463-FC1E-4346-B3CA-945C4BA78877}" type="pres">
      <dgm:prSet presAssocID="{1034CF92-C7E9-4142-A36B-DCE3A9B15CE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D9512-422C-4856-A6C9-86E7D07A375F}" type="pres">
      <dgm:prSet presAssocID="{19CE392C-21D3-4A80-B8BE-CA2F5D588EE4}" presName="spacer" presStyleCnt="0"/>
      <dgm:spPr/>
    </dgm:pt>
    <dgm:pt modelId="{71306A99-B153-467D-8F8E-321C8DD8D1A1}" type="pres">
      <dgm:prSet presAssocID="{DA59981F-26AF-4E6F-9DE6-46F3B065788D}" presName="parentText" presStyleLbl="node1" presStyleIdx="6" presStyleCnt="7" custLinFactNeighborX="2722" custLinFactNeighborY="4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2E3568-D787-424C-B102-48F681839539}" type="presOf" srcId="{1E6A474C-8311-4C68-AFEB-AF0C91B86289}" destId="{5B73CDDB-9A07-4436-BD2F-E7A4DC56341F}" srcOrd="0" destOrd="0" presId="urn:microsoft.com/office/officeart/2005/8/layout/vList2"/>
    <dgm:cxn modelId="{B597BACB-2F23-4318-8EA9-ABEF174BB7CA}" srcId="{FD6F10C8-2165-4019-A7B8-A7DBE5E7BB53}" destId="{6C2C3A42-8819-420A-AF0F-342C7421C882}" srcOrd="3" destOrd="0" parTransId="{45BEC758-C36E-434D-BCA0-D470F3717EBC}" sibTransId="{ACF3F69D-6BA2-48D3-B56E-B96146D7FE1B}"/>
    <dgm:cxn modelId="{361C63C9-BBC7-4A0D-BE52-94D974B2398C}" type="presOf" srcId="{1034CF92-C7E9-4142-A36B-DCE3A9B15CEC}" destId="{9B82B463-FC1E-4346-B3CA-945C4BA78877}" srcOrd="0" destOrd="0" presId="urn:microsoft.com/office/officeart/2005/8/layout/vList2"/>
    <dgm:cxn modelId="{82673821-D146-409C-B2B9-196C32C76762}" type="presOf" srcId="{6C2C3A42-8819-420A-AF0F-342C7421C882}" destId="{05A7D7E3-7E21-40A5-98A0-74712A355D9C}" srcOrd="0" destOrd="0" presId="urn:microsoft.com/office/officeart/2005/8/layout/vList2"/>
    <dgm:cxn modelId="{C4DC56B5-F126-477B-80FF-72D3C041AD53}" type="presOf" srcId="{3BDEC55B-F70B-4839-B623-C2FE7094AC85}" destId="{50A5378D-3D23-4A8D-98AE-46B7C2BE2887}" srcOrd="0" destOrd="0" presId="urn:microsoft.com/office/officeart/2005/8/layout/vList2"/>
    <dgm:cxn modelId="{47871093-43E1-4780-9ABF-54828FE39E53}" srcId="{FD6F10C8-2165-4019-A7B8-A7DBE5E7BB53}" destId="{3BDEC55B-F70B-4839-B623-C2FE7094AC85}" srcOrd="4" destOrd="0" parTransId="{90F77E86-2268-43B0-9F22-071A0EB5B914}" sibTransId="{7BCA471C-A4CD-4A88-BFA2-5606050C1C40}"/>
    <dgm:cxn modelId="{0DA0FB7C-E752-4044-8ECE-EBF64BD9A9C2}" srcId="{FD6F10C8-2165-4019-A7B8-A7DBE5E7BB53}" destId="{DA59981F-26AF-4E6F-9DE6-46F3B065788D}" srcOrd="6" destOrd="0" parTransId="{019B16B8-9195-4C20-B327-E3657969CA0B}" sibTransId="{27695C8E-F910-42A2-94CC-1E888B22E61D}"/>
    <dgm:cxn modelId="{203BD227-ECF7-439E-BC08-077029661C52}" type="presOf" srcId="{FD6F10C8-2165-4019-A7B8-A7DBE5E7BB53}" destId="{D7BE376E-B750-44A4-A1AC-A62F414570AC}" srcOrd="0" destOrd="0" presId="urn:microsoft.com/office/officeart/2005/8/layout/vList2"/>
    <dgm:cxn modelId="{F91AC97B-BC37-42C6-8D1F-53B30B1FCC08}" srcId="{FD6F10C8-2165-4019-A7B8-A7DBE5E7BB53}" destId="{9DFDD83E-8378-49D0-B2AC-836062564AE5}" srcOrd="0" destOrd="0" parTransId="{926058B2-1C03-4657-BB24-FF5AF1221A2D}" sibTransId="{4A0E32F8-0762-4FEE-B723-19F6E52795B2}"/>
    <dgm:cxn modelId="{AD20E0DE-64BE-414A-8AC5-C06EE996A859}" srcId="{FD6F10C8-2165-4019-A7B8-A7DBE5E7BB53}" destId="{1E6A474C-8311-4C68-AFEB-AF0C91B86289}" srcOrd="1" destOrd="0" parTransId="{852B3BC3-A15B-4062-9A3B-11868535E34D}" sibTransId="{6147EE6B-8283-41DD-8203-CD3FDDC9737C}"/>
    <dgm:cxn modelId="{61A4ABD3-AD8F-4AFF-8F66-00F113C734E1}" srcId="{FD6F10C8-2165-4019-A7B8-A7DBE5E7BB53}" destId="{1034CF92-C7E9-4142-A36B-DCE3A9B15CEC}" srcOrd="5" destOrd="0" parTransId="{DEB14082-4DEA-4A50-B508-ECD7DF06EB06}" sibTransId="{19CE392C-21D3-4A80-B8BE-CA2F5D588EE4}"/>
    <dgm:cxn modelId="{6FDCF438-DA28-4932-BDAF-82899384DE7E}" type="presOf" srcId="{9DFDD83E-8378-49D0-B2AC-836062564AE5}" destId="{B8520EE0-5387-45F7-B812-72ED6AE08E6D}" srcOrd="0" destOrd="0" presId="urn:microsoft.com/office/officeart/2005/8/layout/vList2"/>
    <dgm:cxn modelId="{F36C209B-DF2C-44EB-A8F2-E9F8A3EF155E}" srcId="{FD6F10C8-2165-4019-A7B8-A7DBE5E7BB53}" destId="{12360159-A259-499A-9897-4466DBEF967F}" srcOrd="2" destOrd="0" parTransId="{624658FD-EDE8-4998-AE54-80708DFD8104}" sibTransId="{EC7EA276-9B58-4E2E-854E-032E2F350F79}"/>
    <dgm:cxn modelId="{B882AF0E-BE4D-4034-986F-F2887D0A9964}" type="presOf" srcId="{12360159-A259-499A-9897-4466DBEF967F}" destId="{9873196A-7731-47D5-94FA-CF1E19CF0C57}" srcOrd="0" destOrd="0" presId="urn:microsoft.com/office/officeart/2005/8/layout/vList2"/>
    <dgm:cxn modelId="{B90B1C2C-AFF0-4E15-B26A-C868BC480141}" type="presOf" srcId="{DA59981F-26AF-4E6F-9DE6-46F3B065788D}" destId="{71306A99-B153-467D-8F8E-321C8DD8D1A1}" srcOrd="0" destOrd="0" presId="urn:microsoft.com/office/officeart/2005/8/layout/vList2"/>
    <dgm:cxn modelId="{125562B3-B7D0-4AD2-9FB7-CC60BCD47BCE}" type="presParOf" srcId="{D7BE376E-B750-44A4-A1AC-A62F414570AC}" destId="{B8520EE0-5387-45F7-B812-72ED6AE08E6D}" srcOrd="0" destOrd="0" presId="urn:microsoft.com/office/officeart/2005/8/layout/vList2"/>
    <dgm:cxn modelId="{A0334382-93D2-4C4F-80F5-888E9D002146}" type="presParOf" srcId="{D7BE376E-B750-44A4-A1AC-A62F414570AC}" destId="{BABFEFD7-796C-4011-9F29-BB914643B73B}" srcOrd="1" destOrd="0" presId="urn:microsoft.com/office/officeart/2005/8/layout/vList2"/>
    <dgm:cxn modelId="{6009FBB9-24D4-4F9A-A6B5-A260550EB7DB}" type="presParOf" srcId="{D7BE376E-B750-44A4-A1AC-A62F414570AC}" destId="{5B73CDDB-9A07-4436-BD2F-E7A4DC56341F}" srcOrd="2" destOrd="0" presId="urn:microsoft.com/office/officeart/2005/8/layout/vList2"/>
    <dgm:cxn modelId="{9FE7FFB6-8213-43E7-919F-E0F5F41ED06D}" type="presParOf" srcId="{D7BE376E-B750-44A4-A1AC-A62F414570AC}" destId="{334FF583-B5A5-4DC9-9468-A723FBE66400}" srcOrd="3" destOrd="0" presId="urn:microsoft.com/office/officeart/2005/8/layout/vList2"/>
    <dgm:cxn modelId="{327C7527-7229-4036-AF71-C18761727085}" type="presParOf" srcId="{D7BE376E-B750-44A4-A1AC-A62F414570AC}" destId="{9873196A-7731-47D5-94FA-CF1E19CF0C57}" srcOrd="4" destOrd="0" presId="urn:microsoft.com/office/officeart/2005/8/layout/vList2"/>
    <dgm:cxn modelId="{E2F93F3B-E87E-4572-B939-CDB91327E0D4}" type="presParOf" srcId="{D7BE376E-B750-44A4-A1AC-A62F414570AC}" destId="{5249F090-ED07-471E-BCCE-394AC5F9FF72}" srcOrd="5" destOrd="0" presId="urn:microsoft.com/office/officeart/2005/8/layout/vList2"/>
    <dgm:cxn modelId="{F1053123-B169-4863-994C-6EE6C8DC66FB}" type="presParOf" srcId="{D7BE376E-B750-44A4-A1AC-A62F414570AC}" destId="{05A7D7E3-7E21-40A5-98A0-74712A355D9C}" srcOrd="6" destOrd="0" presId="urn:microsoft.com/office/officeart/2005/8/layout/vList2"/>
    <dgm:cxn modelId="{4C867222-7292-4CA5-A96D-069C4DCDD3AB}" type="presParOf" srcId="{D7BE376E-B750-44A4-A1AC-A62F414570AC}" destId="{CE3D3572-34B4-44F9-A9EE-2CFFB200890B}" srcOrd="7" destOrd="0" presId="urn:microsoft.com/office/officeart/2005/8/layout/vList2"/>
    <dgm:cxn modelId="{CF4EAD18-48E5-4874-A669-8D11D29513F0}" type="presParOf" srcId="{D7BE376E-B750-44A4-A1AC-A62F414570AC}" destId="{50A5378D-3D23-4A8D-98AE-46B7C2BE2887}" srcOrd="8" destOrd="0" presId="urn:microsoft.com/office/officeart/2005/8/layout/vList2"/>
    <dgm:cxn modelId="{5BAC191E-876C-4671-B370-62406C32BD2B}" type="presParOf" srcId="{D7BE376E-B750-44A4-A1AC-A62F414570AC}" destId="{2B9C0088-5CE2-45F0-8F77-6B592EA1ACE0}" srcOrd="9" destOrd="0" presId="urn:microsoft.com/office/officeart/2005/8/layout/vList2"/>
    <dgm:cxn modelId="{FB6BD1E1-16D2-4C11-9479-7648ADA52ED2}" type="presParOf" srcId="{D7BE376E-B750-44A4-A1AC-A62F414570AC}" destId="{9B82B463-FC1E-4346-B3CA-945C4BA78877}" srcOrd="10" destOrd="0" presId="urn:microsoft.com/office/officeart/2005/8/layout/vList2"/>
    <dgm:cxn modelId="{DDABAC7F-1809-4CC4-A7C8-C9BCEECB2E06}" type="presParOf" srcId="{D7BE376E-B750-44A4-A1AC-A62F414570AC}" destId="{424D9512-422C-4856-A6C9-86E7D07A375F}" srcOrd="11" destOrd="0" presId="urn:microsoft.com/office/officeart/2005/8/layout/vList2"/>
    <dgm:cxn modelId="{8BB865C5-D020-4B24-95B8-0EF7068E0417}" type="presParOf" srcId="{D7BE376E-B750-44A4-A1AC-A62F414570AC}" destId="{71306A99-B153-467D-8F8E-321C8DD8D1A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6F10C8-2165-4019-A7B8-A7DBE5E7B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DBBB47-2B71-4568-A5EF-EF435A16BE07}">
      <dgm:prSet phldrT="[Text]" custT="1"/>
      <dgm:spPr>
        <a:solidFill>
          <a:srgbClr val="A7A7FF"/>
        </a:solidFill>
      </dgm:spPr>
      <dgm:t>
        <a:bodyPr/>
        <a:lstStyle/>
        <a:p>
          <a:pPr>
            <a:lnSpc>
              <a:spcPts val="3600"/>
            </a:lnSpc>
          </a:pPr>
          <a:r>
            <a: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n-US" sz="2800" b="1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st</a:t>
          </a:r>
          <a:r>
            <a: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Board meeting of the </a:t>
          </a:r>
          <a:r>
            <a:rPr lang="en-US" sz="28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Maharatna</a:t>
          </a:r>
          <a:r>
            <a: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Board in March 2012 </a:t>
          </a:r>
          <a:endParaRPr lang="en-US" sz="2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41A560C-1815-4A50-AA7F-44DFE931218D}" type="parTrans" cxnId="{88C81DFD-F00A-4BD8-A30B-A48A8BDF7D25}">
      <dgm:prSet/>
      <dgm:spPr/>
      <dgm:t>
        <a:bodyPr/>
        <a:lstStyle/>
        <a:p>
          <a:endParaRPr lang="en-US" sz="2800" b="1">
            <a:latin typeface="Calibri" pitchFamily="34" charset="0"/>
            <a:cs typeface="Calibri" pitchFamily="34" charset="0"/>
          </a:endParaRPr>
        </a:p>
      </dgm:t>
    </dgm:pt>
    <dgm:pt modelId="{4FE897B4-6816-49FA-B850-C66B72E1ED03}" type="sibTrans" cxnId="{88C81DFD-F00A-4BD8-A30B-A48A8BDF7D25}">
      <dgm:prSet/>
      <dgm:spPr/>
      <dgm:t>
        <a:bodyPr/>
        <a:lstStyle/>
        <a:p>
          <a:endParaRPr lang="en-US" sz="2800" b="1">
            <a:latin typeface="Calibri" pitchFamily="34" charset="0"/>
            <a:cs typeface="Calibri" pitchFamily="34" charset="0"/>
          </a:endParaRPr>
        </a:p>
      </dgm:t>
    </dgm:pt>
    <dgm:pt modelId="{6C2C3A42-8819-420A-AF0F-342C7421C882}">
      <dgm:prSet custT="1"/>
      <dgm:spPr>
        <a:solidFill>
          <a:srgbClr val="A7A7FF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For the first time turnover surpasses 4,00,000 </a:t>
          </a:r>
          <a:r>
            <a:rPr lang="en-US" sz="28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crore</a:t>
          </a:r>
          <a:r>
            <a: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mark (Rs. 409,957 </a:t>
          </a:r>
          <a:r>
            <a:rPr lang="en-US" sz="28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crore</a:t>
          </a:r>
          <a:r>
            <a: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</a:t>
          </a:r>
          <a:endParaRPr lang="en-US" sz="2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5BEC758-C36E-434D-BCA0-D470F3717EBC}" type="parTrans" cxnId="{B597BACB-2F23-4318-8EA9-ABEF174BB7CA}">
      <dgm:prSet/>
      <dgm:spPr/>
      <dgm:t>
        <a:bodyPr/>
        <a:lstStyle/>
        <a:p>
          <a:endParaRPr lang="en-US" sz="2800" b="1">
            <a:latin typeface="Calibri" pitchFamily="34" charset="0"/>
            <a:cs typeface="Calibri" pitchFamily="34" charset="0"/>
          </a:endParaRPr>
        </a:p>
      </dgm:t>
    </dgm:pt>
    <dgm:pt modelId="{ACF3F69D-6BA2-48D3-B56E-B96146D7FE1B}" type="sibTrans" cxnId="{B597BACB-2F23-4318-8EA9-ABEF174BB7CA}">
      <dgm:prSet/>
      <dgm:spPr/>
      <dgm:t>
        <a:bodyPr/>
        <a:lstStyle/>
        <a:p>
          <a:endParaRPr lang="en-US" sz="2800" b="1">
            <a:latin typeface="Calibri" pitchFamily="34" charset="0"/>
            <a:cs typeface="Calibri" pitchFamily="34" charset="0"/>
          </a:endParaRPr>
        </a:p>
      </dgm:t>
    </dgm:pt>
    <dgm:pt modelId="{3BDEC55B-F70B-4839-B623-C2FE7094AC85}">
      <dgm:prSet custT="1"/>
      <dgm:spPr>
        <a:solidFill>
          <a:srgbClr val="A7A7FF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Domestic sales exceed 70 MMT during 2011-12</a:t>
          </a:r>
          <a:endParaRPr lang="en-US" sz="2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0F77E86-2268-43B0-9F22-071A0EB5B914}" type="parTrans" cxnId="{47871093-43E1-4780-9ABF-54828FE39E53}">
      <dgm:prSet/>
      <dgm:spPr/>
      <dgm:t>
        <a:bodyPr/>
        <a:lstStyle/>
        <a:p>
          <a:endParaRPr lang="en-US" sz="2800" b="1">
            <a:latin typeface="Calibri" pitchFamily="34" charset="0"/>
            <a:cs typeface="Calibri" pitchFamily="34" charset="0"/>
          </a:endParaRPr>
        </a:p>
      </dgm:t>
    </dgm:pt>
    <dgm:pt modelId="{7BCA471C-A4CD-4A88-BFA2-5606050C1C40}" type="sibTrans" cxnId="{47871093-43E1-4780-9ABF-54828FE39E53}">
      <dgm:prSet/>
      <dgm:spPr/>
      <dgm:t>
        <a:bodyPr/>
        <a:lstStyle/>
        <a:p>
          <a:endParaRPr lang="en-US" sz="2800" b="1">
            <a:latin typeface="Calibri" pitchFamily="34" charset="0"/>
            <a:cs typeface="Calibri" pitchFamily="34" charset="0"/>
          </a:endParaRPr>
        </a:p>
      </dgm:t>
    </dgm:pt>
    <dgm:pt modelId="{1034CF92-C7E9-4142-A36B-DCE3A9B15CEC}">
      <dgm:prSet custT="1"/>
      <dgm:spPr>
        <a:solidFill>
          <a:srgbClr val="A7A7FF"/>
        </a:solidFill>
      </dgm:spPr>
      <dgm:t>
        <a:bodyPr/>
        <a:lstStyle/>
        <a:p>
          <a:pPr>
            <a:lnSpc>
              <a:spcPts val="3600"/>
            </a:lnSpc>
          </a:pPr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7 more cities placed on the Euro-IV map, taking the total to 20</a:t>
          </a:r>
          <a:endParaRPr lang="en-US" sz="2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EB14082-4DEA-4A50-B508-ECD7DF06EB06}" type="parTrans" cxnId="{61A4ABD3-AD8F-4AFF-8F66-00F113C734E1}">
      <dgm:prSet/>
      <dgm:spPr/>
      <dgm:t>
        <a:bodyPr/>
        <a:lstStyle/>
        <a:p>
          <a:endParaRPr lang="en-US" sz="2800" b="1">
            <a:latin typeface="Calibri" pitchFamily="34" charset="0"/>
            <a:cs typeface="Calibri" pitchFamily="34" charset="0"/>
          </a:endParaRPr>
        </a:p>
      </dgm:t>
    </dgm:pt>
    <dgm:pt modelId="{19CE392C-21D3-4A80-B8BE-CA2F5D588EE4}" type="sibTrans" cxnId="{61A4ABD3-AD8F-4AFF-8F66-00F113C734E1}">
      <dgm:prSet/>
      <dgm:spPr/>
      <dgm:t>
        <a:bodyPr/>
        <a:lstStyle/>
        <a:p>
          <a:endParaRPr lang="en-US" sz="2800" b="1">
            <a:latin typeface="Calibri" pitchFamily="34" charset="0"/>
            <a:cs typeface="Calibri" pitchFamily="34" charset="0"/>
          </a:endParaRPr>
        </a:p>
      </dgm:t>
    </dgm:pt>
    <dgm:pt modelId="{2EF83316-E7AE-4BF0-B81F-AA1EAE0DFFBF}">
      <dgm:prSet custT="1"/>
      <dgm:spPr>
        <a:solidFill>
          <a:srgbClr val="A7A7FF"/>
        </a:solidFill>
      </dgm:spPr>
      <dgm:t>
        <a:bodyPr/>
        <a:lstStyle/>
        <a:p>
          <a:pPr>
            <a:lnSpc>
              <a:spcPts val="2600"/>
            </a:lnSpc>
          </a:pPr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Robust growth plans - ongoing projects worth </a:t>
          </a:r>
        </a:p>
        <a:p>
          <a:pPr>
            <a:lnSpc>
              <a:spcPts val="2600"/>
            </a:lnSpc>
          </a:pPr>
          <a:r>
            <a:rPr lang="en-US" sz="2800" b="1" dirty="0" smtClean="0">
              <a:solidFill>
                <a:schemeClr val="tx1"/>
              </a:solidFill>
              <a:latin typeface="Calibri" pitchFamily="34" charset="0"/>
            </a:rPr>
            <a:t>Rs. 46,000 </a:t>
          </a:r>
          <a:r>
            <a:rPr lang="en-US" sz="2800" b="1" dirty="0" err="1" smtClean="0">
              <a:solidFill>
                <a:schemeClr val="tx1"/>
              </a:solidFill>
              <a:latin typeface="Calibri" pitchFamily="34" charset="0"/>
            </a:rPr>
            <a:t>crore</a:t>
          </a:r>
          <a:endParaRPr lang="en-US" sz="2800" b="1" dirty="0">
            <a:latin typeface="Calibri" pitchFamily="34" charset="0"/>
          </a:endParaRPr>
        </a:p>
      </dgm:t>
    </dgm:pt>
    <dgm:pt modelId="{50561EB3-0F96-4E07-B342-2F7D54850E4D}" type="parTrans" cxnId="{1F731100-9A8F-4A7E-AD10-50336D52EE13}">
      <dgm:prSet/>
      <dgm:spPr/>
      <dgm:t>
        <a:bodyPr/>
        <a:lstStyle/>
        <a:p>
          <a:endParaRPr lang="en-US" sz="2800" b="1"/>
        </a:p>
      </dgm:t>
    </dgm:pt>
    <dgm:pt modelId="{388BFC44-B33E-46D2-93FA-F55BBA56386B}" type="sibTrans" cxnId="{1F731100-9A8F-4A7E-AD10-50336D52EE13}">
      <dgm:prSet/>
      <dgm:spPr/>
      <dgm:t>
        <a:bodyPr/>
        <a:lstStyle/>
        <a:p>
          <a:endParaRPr lang="en-US" sz="2800" b="1"/>
        </a:p>
      </dgm:t>
    </dgm:pt>
    <dgm:pt modelId="{D7BE376E-B750-44A4-A1AC-A62F414570AC}" type="pres">
      <dgm:prSet presAssocID="{FD6F10C8-2165-4019-A7B8-A7DBE5E7BB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FC9D0C-8062-48E0-A104-3444C360ACFA}" type="pres">
      <dgm:prSet presAssocID="{EBDBBB47-2B71-4568-A5EF-EF435A16BE07}" presName="parentText" presStyleLbl="node1" presStyleIdx="0" presStyleCnt="5" custLinFactY="-916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EF0FD-DE49-4696-A1F9-FFB7473C4186}" type="pres">
      <dgm:prSet presAssocID="{4FE897B4-6816-49FA-B850-C66B72E1ED03}" presName="spacer" presStyleCnt="0"/>
      <dgm:spPr/>
    </dgm:pt>
    <dgm:pt modelId="{05A7D7E3-7E21-40A5-98A0-74712A355D9C}" type="pres">
      <dgm:prSet presAssocID="{6C2C3A42-8819-420A-AF0F-342C7421C882}" presName="parentText" presStyleLbl="node1" presStyleIdx="1" presStyleCnt="5" custLinFactNeighborY="-4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D3572-34B4-44F9-A9EE-2CFFB200890B}" type="pres">
      <dgm:prSet presAssocID="{ACF3F69D-6BA2-48D3-B56E-B96146D7FE1B}" presName="spacer" presStyleCnt="0"/>
      <dgm:spPr/>
    </dgm:pt>
    <dgm:pt modelId="{50A5378D-3D23-4A8D-98AE-46B7C2BE2887}" type="pres">
      <dgm:prSet presAssocID="{3BDEC55B-F70B-4839-B623-C2FE7094AC85}" presName="parentText" presStyleLbl="node1" presStyleIdx="2" presStyleCnt="5" custLinFactNeighborY="-352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C0088-5CE2-45F0-8F77-6B592EA1ACE0}" type="pres">
      <dgm:prSet presAssocID="{7BCA471C-A4CD-4A88-BFA2-5606050C1C40}" presName="spacer" presStyleCnt="0"/>
      <dgm:spPr/>
    </dgm:pt>
    <dgm:pt modelId="{9B82B463-FC1E-4346-B3CA-945C4BA78877}" type="pres">
      <dgm:prSet presAssocID="{1034CF92-C7E9-4142-A36B-DCE3A9B15CEC}" presName="parentText" presStyleLbl="node1" presStyleIdx="3" presStyleCnt="5" custLinFactNeighborY="-57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8A163-F934-4817-8806-0D2FA361EB56}" type="pres">
      <dgm:prSet presAssocID="{19CE392C-21D3-4A80-B8BE-CA2F5D588EE4}" presName="spacer" presStyleCnt="0"/>
      <dgm:spPr/>
    </dgm:pt>
    <dgm:pt modelId="{8E728CD8-C7AF-49AF-B61A-93F9A62ECAF4}" type="pres">
      <dgm:prSet presAssocID="{2EF83316-E7AE-4BF0-B81F-AA1EAE0DFFBF}" presName="parentText" presStyleLbl="node1" presStyleIdx="4" presStyleCnt="5" custLinFactNeighborY="-660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267DBC-9B11-4FD4-888A-13B0AA897707}" type="presOf" srcId="{EBDBBB47-2B71-4568-A5EF-EF435A16BE07}" destId="{9CFC9D0C-8062-48E0-A104-3444C360ACFA}" srcOrd="0" destOrd="0" presId="urn:microsoft.com/office/officeart/2005/8/layout/vList2"/>
    <dgm:cxn modelId="{1A1F214B-F1D6-4259-BC7E-729763BF95A4}" type="presOf" srcId="{2EF83316-E7AE-4BF0-B81F-AA1EAE0DFFBF}" destId="{8E728CD8-C7AF-49AF-B61A-93F9A62ECAF4}" srcOrd="0" destOrd="0" presId="urn:microsoft.com/office/officeart/2005/8/layout/vList2"/>
    <dgm:cxn modelId="{E7F915E7-B1ED-4609-8E9C-61DC3E749E6E}" type="presOf" srcId="{6C2C3A42-8819-420A-AF0F-342C7421C882}" destId="{05A7D7E3-7E21-40A5-98A0-74712A355D9C}" srcOrd="0" destOrd="0" presId="urn:microsoft.com/office/officeart/2005/8/layout/vList2"/>
    <dgm:cxn modelId="{61A4ABD3-AD8F-4AFF-8F66-00F113C734E1}" srcId="{FD6F10C8-2165-4019-A7B8-A7DBE5E7BB53}" destId="{1034CF92-C7E9-4142-A36B-DCE3A9B15CEC}" srcOrd="3" destOrd="0" parTransId="{DEB14082-4DEA-4A50-B508-ECD7DF06EB06}" sibTransId="{19CE392C-21D3-4A80-B8BE-CA2F5D588EE4}"/>
    <dgm:cxn modelId="{D2CC5C61-4951-478F-AE98-F58D1CBEBE01}" type="presOf" srcId="{FD6F10C8-2165-4019-A7B8-A7DBE5E7BB53}" destId="{D7BE376E-B750-44A4-A1AC-A62F414570AC}" srcOrd="0" destOrd="0" presId="urn:microsoft.com/office/officeart/2005/8/layout/vList2"/>
    <dgm:cxn modelId="{1F731100-9A8F-4A7E-AD10-50336D52EE13}" srcId="{FD6F10C8-2165-4019-A7B8-A7DBE5E7BB53}" destId="{2EF83316-E7AE-4BF0-B81F-AA1EAE0DFFBF}" srcOrd="4" destOrd="0" parTransId="{50561EB3-0F96-4E07-B342-2F7D54850E4D}" sibTransId="{388BFC44-B33E-46D2-93FA-F55BBA56386B}"/>
    <dgm:cxn modelId="{1E24DA87-4A8E-4153-B32B-8DF7E09CA604}" type="presOf" srcId="{3BDEC55B-F70B-4839-B623-C2FE7094AC85}" destId="{50A5378D-3D23-4A8D-98AE-46B7C2BE2887}" srcOrd="0" destOrd="0" presId="urn:microsoft.com/office/officeart/2005/8/layout/vList2"/>
    <dgm:cxn modelId="{B597BACB-2F23-4318-8EA9-ABEF174BB7CA}" srcId="{FD6F10C8-2165-4019-A7B8-A7DBE5E7BB53}" destId="{6C2C3A42-8819-420A-AF0F-342C7421C882}" srcOrd="1" destOrd="0" parTransId="{45BEC758-C36E-434D-BCA0-D470F3717EBC}" sibTransId="{ACF3F69D-6BA2-48D3-B56E-B96146D7FE1B}"/>
    <dgm:cxn modelId="{47871093-43E1-4780-9ABF-54828FE39E53}" srcId="{FD6F10C8-2165-4019-A7B8-A7DBE5E7BB53}" destId="{3BDEC55B-F70B-4839-B623-C2FE7094AC85}" srcOrd="2" destOrd="0" parTransId="{90F77E86-2268-43B0-9F22-071A0EB5B914}" sibTransId="{7BCA471C-A4CD-4A88-BFA2-5606050C1C40}"/>
    <dgm:cxn modelId="{88C81DFD-F00A-4BD8-A30B-A48A8BDF7D25}" srcId="{FD6F10C8-2165-4019-A7B8-A7DBE5E7BB53}" destId="{EBDBBB47-2B71-4568-A5EF-EF435A16BE07}" srcOrd="0" destOrd="0" parTransId="{D41A560C-1815-4A50-AA7F-44DFE931218D}" sibTransId="{4FE897B4-6816-49FA-B850-C66B72E1ED03}"/>
    <dgm:cxn modelId="{CF2F028D-5D86-4B94-A174-CCACFA20F7CF}" type="presOf" srcId="{1034CF92-C7E9-4142-A36B-DCE3A9B15CEC}" destId="{9B82B463-FC1E-4346-B3CA-945C4BA78877}" srcOrd="0" destOrd="0" presId="urn:microsoft.com/office/officeart/2005/8/layout/vList2"/>
    <dgm:cxn modelId="{5B8A92FD-F746-417D-B1FF-60A1F2633787}" type="presParOf" srcId="{D7BE376E-B750-44A4-A1AC-A62F414570AC}" destId="{9CFC9D0C-8062-48E0-A104-3444C360ACFA}" srcOrd="0" destOrd="0" presId="urn:microsoft.com/office/officeart/2005/8/layout/vList2"/>
    <dgm:cxn modelId="{06E38516-8454-4910-9AF9-CD01A8F7C9A0}" type="presParOf" srcId="{D7BE376E-B750-44A4-A1AC-A62F414570AC}" destId="{EC2EF0FD-DE49-4696-A1F9-FFB7473C4186}" srcOrd="1" destOrd="0" presId="urn:microsoft.com/office/officeart/2005/8/layout/vList2"/>
    <dgm:cxn modelId="{10853A97-62D5-4885-9436-2978B36D9FC8}" type="presParOf" srcId="{D7BE376E-B750-44A4-A1AC-A62F414570AC}" destId="{05A7D7E3-7E21-40A5-98A0-74712A355D9C}" srcOrd="2" destOrd="0" presId="urn:microsoft.com/office/officeart/2005/8/layout/vList2"/>
    <dgm:cxn modelId="{B3E55175-D6C7-49F2-99CD-0582DA76C11A}" type="presParOf" srcId="{D7BE376E-B750-44A4-A1AC-A62F414570AC}" destId="{CE3D3572-34B4-44F9-A9EE-2CFFB200890B}" srcOrd="3" destOrd="0" presId="urn:microsoft.com/office/officeart/2005/8/layout/vList2"/>
    <dgm:cxn modelId="{82C5A080-EBCE-4D80-A7EA-89E259A52FE6}" type="presParOf" srcId="{D7BE376E-B750-44A4-A1AC-A62F414570AC}" destId="{50A5378D-3D23-4A8D-98AE-46B7C2BE2887}" srcOrd="4" destOrd="0" presId="urn:microsoft.com/office/officeart/2005/8/layout/vList2"/>
    <dgm:cxn modelId="{F54C80A7-B60B-44A0-AE6F-D32CB14921BC}" type="presParOf" srcId="{D7BE376E-B750-44A4-A1AC-A62F414570AC}" destId="{2B9C0088-5CE2-45F0-8F77-6B592EA1ACE0}" srcOrd="5" destOrd="0" presId="urn:microsoft.com/office/officeart/2005/8/layout/vList2"/>
    <dgm:cxn modelId="{D5F5EE62-0E10-4892-9E25-1A6277A0DC35}" type="presParOf" srcId="{D7BE376E-B750-44A4-A1AC-A62F414570AC}" destId="{9B82B463-FC1E-4346-B3CA-945C4BA78877}" srcOrd="6" destOrd="0" presId="urn:microsoft.com/office/officeart/2005/8/layout/vList2"/>
    <dgm:cxn modelId="{A3026C49-0D46-4D28-AFEB-A02AD6539AC7}" type="presParOf" srcId="{D7BE376E-B750-44A4-A1AC-A62F414570AC}" destId="{F6B8A163-F934-4817-8806-0D2FA361EB56}" srcOrd="7" destOrd="0" presId="urn:microsoft.com/office/officeart/2005/8/layout/vList2"/>
    <dgm:cxn modelId="{1A023AB8-FBEC-412B-98B3-81E586A4039F}" type="presParOf" srcId="{D7BE376E-B750-44A4-A1AC-A62F414570AC}" destId="{8E728CD8-C7AF-49AF-B61A-93F9A62ECAF4}" srcOrd="8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6C98A1-ACC1-4733-ABB0-DC9F36381E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CE4580-56CB-4FDE-9D04-C8EDB61F0476}">
      <dgm:prSet phldrT="[Text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900" b="1" dirty="0" err="1" smtClean="0">
              <a:solidFill>
                <a:schemeClr val="tx1"/>
              </a:solidFill>
              <a:latin typeface="Calibri" pitchFamily="34" charset="0"/>
            </a:rPr>
            <a:t>Polyolefins</a:t>
          </a:r>
          <a:endParaRPr lang="en-US" sz="1900" b="1" dirty="0">
            <a:solidFill>
              <a:schemeClr val="tx1"/>
            </a:solidFill>
            <a:latin typeface="Calibri" pitchFamily="34" charset="0"/>
          </a:endParaRPr>
        </a:p>
      </dgm:t>
    </dgm:pt>
    <dgm:pt modelId="{366B6CF0-5660-4BA8-82DB-855EBB4A2109}" type="parTrans" cxnId="{17F63E83-0BD9-4241-B045-0880906ED474}">
      <dgm:prSet/>
      <dgm:spPr/>
      <dgm:t>
        <a:bodyPr/>
        <a:lstStyle/>
        <a:p>
          <a:endParaRPr lang="en-US"/>
        </a:p>
      </dgm:t>
    </dgm:pt>
    <dgm:pt modelId="{AFAE3EB0-1752-49E5-B918-21BBBF00DCB8}" type="sibTrans" cxnId="{17F63E83-0BD9-4241-B045-0880906ED474}">
      <dgm:prSet/>
      <dgm:spPr/>
      <dgm:t>
        <a:bodyPr/>
        <a:lstStyle/>
        <a:p>
          <a:endParaRPr lang="en-US"/>
        </a:p>
      </dgm:t>
    </dgm:pt>
    <dgm:pt modelId="{C8516521-E91E-451B-B8C2-CBD7E0994268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>
              <a:latin typeface="Calibri" pitchFamily="34" charset="0"/>
            </a:rPr>
            <a:t>Polyethylene</a:t>
          </a:r>
          <a:endParaRPr lang="en-US" sz="1800" b="1" dirty="0">
            <a:latin typeface="Calibri" pitchFamily="34" charset="0"/>
          </a:endParaRPr>
        </a:p>
      </dgm:t>
    </dgm:pt>
    <dgm:pt modelId="{C5475DDF-626F-4524-A112-719F0B0E9E97}" type="parTrans" cxnId="{292DED60-F49D-4A16-B45A-89853B276817}">
      <dgm:prSet/>
      <dgm:spPr/>
      <dgm:t>
        <a:bodyPr/>
        <a:lstStyle/>
        <a:p>
          <a:endParaRPr lang="en-US"/>
        </a:p>
      </dgm:t>
    </dgm:pt>
    <dgm:pt modelId="{D8048617-6A98-45EB-AC68-197C56117BA5}" type="sibTrans" cxnId="{292DED60-F49D-4A16-B45A-89853B276817}">
      <dgm:prSet/>
      <dgm:spPr/>
      <dgm:t>
        <a:bodyPr/>
        <a:lstStyle/>
        <a:p>
          <a:endParaRPr lang="en-US"/>
        </a:p>
      </dgm:t>
    </dgm:pt>
    <dgm:pt modelId="{8C27D674-9A84-418C-96F5-94650F87FC2C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>
              <a:latin typeface="Calibri" pitchFamily="34" charset="0"/>
            </a:rPr>
            <a:t>Poly-propylene</a:t>
          </a:r>
          <a:endParaRPr lang="en-US" sz="1800" b="1" dirty="0">
            <a:latin typeface="Calibri" pitchFamily="34" charset="0"/>
          </a:endParaRPr>
        </a:p>
      </dgm:t>
    </dgm:pt>
    <dgm:pt modelId="{FDE3B90F-D649-4A71-806B-4B1FC40AD707}" type="parTrans" cxnId="{3D4F7BFB-802C-41CC-9A67-9408C82A8B05}">
      <dgm:prSet/>
      <dgm:spPr/>
      <dgm:t>
        <a:bodyPr/>
        <a:lstStyle/>
        <a:p>
          <a:endParaRPr lang="en-US"/>
        </a:p>
      </dgm:t>
    </dgm:pt>
    <dgm:pt modelId="{8AEBC06A-DAE6-4889-A4FB-DA4B1B3C51A6}" type="sibTrans" cxnId="{3D4F7BFB-802C-41CC-9A67-9408C82A8B05}">
      <dgm:prSet/>
      <dgm:spPr/>
      <dgm:t>
        <a:bodyPr/>
        <a:lstStyle/>
        <a:p>
          <a:endParaRPr lang="en-US"/>
        </a:p>
      </dgm:t>
    </dgm:pt>
    <dgm:pt modelId="{5807F990-8EAA-4762-8AFF-5964B1D0333F}">
      <dgm:prSet phldrT="[Text]"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900" b="1" dirty="0" smtClean="0">
              <a:solidFill>
                <a:schemeClr val="tx1"/>
              </a:solidFill>
              <a:latin typeface="Calibri" pitchFamily="34" charset="0"/>
            </a:rPr>
            <a:t>Aromatics</a:t>
          </a:r>
        </a:p>
      </dgm:t>
    </dgm:pt>
    <dgm:pt modelId="{F0EAB646-2217-4E73-BD4E-1D7E6B2E436A}" type="parTrans" cxnId="{56DF603D-1C47-4749-877C-8A10ED91E96D}">
      <dgm:prSet/>
      <dgm:spPr/>
      <dgm:t>
        <a:bodyPr/>
        <a:lstStyle/>
        <a:p>
          <a:endParaRPr lang="en-US"/>
        </a:p>
      </dgm:t>
    </dgm:pt>
    <dgm:pt modelId="{9E3B72D3-94B8-47DB-8601-96B78B222E7F}" type="sibTrans" cxnId="{56DF603D-1C47-4749-877C-8A10ED91E96D}">
      <dgm:prSet/>
      <dgm:spPr/>
      <dgm:t>
        <a:bodyPr/>
        <a:lstStyle/>
        <a:p>
          <a:endParaRPr lang="en-US"/>
        </a:p>
      </dgm:t>
    </dgm:pt>
    <dgm:pt modelId="{3743D6DF-E595-4D2B-8BCA-921E0CC28CB6}">
      <dgm:prSet phldrT="[Text]" custT="1"/>
      <dgm:spPr>
        <a:solidFill>
          <a:srgbClr val="99FF99">
            <a:alpha val="8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>
              <a:latin typeface="Calibri" pitchFamily="34" charset="0"/>
            </a:rPr>
            <a:t>PTA</a:t>
          </a:r>
          <a:endParaRPr lang="en-US" sz="1800" b="1" dirty="0">
            <a:latin typeface="Calibri" pitchFamily="34" charset="0"/>
          </a:endParaRPr>
        </a:p>
      </dgm:t>
    </dgm:pt>
    <dgm:pt modelId="{37755F0D-4B09-4553-8469-2D9FA07D08DF}" type="parTrans" cxnId="{A895690D-9D3B-4FA4-A276-BB319C266042}">
      <dgm:prSet/>
      <dgm:spPr/>
      <dgm:t>
        <a:bodyPr/>
        <a:lstStyle/>
        <a:p>
          <a:endParaRPr lang="en-US"/>
        </a:p>
      </dgm:t>
    </dgm:pt>
    <dgm:pt modelId="{2C57B0E7-D74E-40C5-9ACA-7235A178A168}" type="sibTrans" cxnId="{A895690D-9D3B-4FA4-A276-BB319C266042}">
      <dgm:prSet/>
      <dgm:spPr/>
      <dgm:t>
        <a:bodyPr/>
        <a:lstStyle/>
        <a:p>
          <a:endParaRPr lang="en-US"/>
        </a:p>
      </dgm:t>
    </dgm:pt>
    <dgm:pt modelId="{C4313D3E-C7FB-4F62-A114-784F1228F1A7}">
      <dgm:prSet phldrT="[Text]" custT="1"/>
      <dgm:spPr>
        <a:solidFill>
          <a:srgbClr val="99FF99">
            <a:alpha val="8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>
              <a:latin typeface="Calibri" pitchFamily="34" charset="0"/>
            </a:rPr>
            <a:t>LAB</a:t>
          </a:r>
          <a:endParaRPr lang="en-US" sz="1800" b="1" dirty="0">
            <a:latin typeface="Calibri" pitchFamily="34" charset="0"/>
          </a:endParaRPr>
        </a:p>
      </dgm:t>
    </dgm:pt>
    <dgm:pt modelId="{92801512-B79E-494F-A9A5-50ECEF4073B7}" type="parTrans" cxnId="{3B43C638-940F-413C-B32C-A4DC5F84B4E7}">
      <dgm:prSet/>
      <dgm:spPr/>
      <dgm:t>
        <a:bodyPr/>
        <a:lstStyle/>
        <a:p>
          <a:endParaRPr lang="en-US"/>
        </a:p>
      </dgm:t>
    </dgm:pt>
    <dgm:pt modelId="{4A0CECE7-5410-4C66-8AFF-228FBCF8C469}" type="sibTrans" cxnId="{3B43C638-940F-413C-B32C-A4DC5F84B4E7}">
      <dgm:prSet/>
      <dgm:spPr/>
      <dgm:t>
        <a:bodyPr/>
        <a:lstStyle/>
        <a:p>
          <a:endParaRPr lang="en-US"/>
        </a:p>
      </dgm:t>
    </dgm:pt>
    <dgm:pt modelId="{18276269-6BDE-45CA-9CE2-483647830DB5}">
      <dgm:prSet phldrT="[Text]" custT="1"/>
      <dgm:spPr>
        <a:solidFill>
          <a:srgbClr val="FFD58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900" b="1" dirty="0" smtClean="0">
              <a:solidFill>
                <a:schemeClr val="tx1"/>
              </a:solidFill>
              <a:latin typeface="Calibri" pitchFamily="34" charset="0"/>
            </a:rPr>
            <a:t>Glycols</a:t>
          </a:r>
        </a:p>
      </dgm:t>
    </dgm:pt>
    <dgm:pt modelId="{CF97CF15-5936-4F1A-B220-1C9CB3F581C9}" type="parTrans" cxnId="{01CD8F8D-907F-4FCD-8501-C0BB2FC7F983}">
      <dgm:prSet/>
      <dgm:spPr/>
      <dgm:t>
        <a:bodyPr/>
        <a:lstStyle/>
        <a:p>
          <a:endParaRPr lang="en-US"/>
        </a:p>
      </dgm:t>
    </dgm:pt>
    <dgm:pt modelId="{119EB51C-BBCA-4F92-A4F5-209EA3D84106}" type="sibTrans" cxnId="{01CD8F8D-907F-4FCD-8501-C0BB2FC7F983}">
      <dgm:prSet/>
      <dgm:spPr/>
      <dgm:t>
        <a:bodyPr/>
        <a:lstStyle/>
        <a:p>
          <a:endParaRPr lang="en-US"/>
        </a:p>
      </dgm:t>
    </dgm:pt>
    <dgm:pt modelId="{03FEF0A3-2B1C-4733-8FC5-D60C342FBDD7}">
      <dgm:prSet phldrT="[Text]" custT="1"/>
      <dgm:spPr>
        <a:solidFill>
          <a:srgbClr val="FFFF99">
            <a:alpha val="8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>
              <a:latin typeface="Calibri" pitchFamily="34" charset="0"/>
            </a:rPr>
            <a:t>MEG</a:t>
          </a:r>
          <a:endParaRPr lang="en-US" sz="1800" b="1" dirty="0">
            <a:latin typeface="Calibri" pitchFamily="34" charset="0"/>
          </a:endParaRPr>
        </a:p>
      </dgm:t>
    </dgm:pt>
    <dgm:pt modelId="{76AF17DD-3C79-4860-955F-F1F2ADABA3D7}" type="parTrans" cxnId="{E9455906-7A00-426D-A6E3-758A6612254B}">
      <dgm:prSet/>
      <dgm:spPr/>
      <dgm:t>
        <a:bodyPr/>
        <a:lstStyle/>
        <a:p>
          <a:endParaRPr lang="en-US"/>
        </a:p>
      </dgm:t>
    </dgm:pt>
    <dgm:pt modelId="{1D655537-A103-4654-A00A-C208BA282B54}" type="sibTrans" cxnId="{E9455906-7A00-426D-A6E3-758A6612254B}">
      <dgm:prSet/>
      <dgm:spPr/>
      <dgm:t>
        <a:bodyPr/>
        <a:lstStyle/>
        <a:p>
          <a:endParaRPr lang="en-US"/>
        </a:p>
      </dgm:t>
    </dgm:pt>
    <dgm:pt modelId="{11C82B3F-BAE5-4D19-803B-61857070749E}">
      <dgm:prSet phldrT="[Text]" custT="1"/>
      <dgm:spPr>
        <a:solidFill>
          <a:srgbClr val="FFFF99">
            <a:alpha val="8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>
              <a:latin typeface="Calibri" pitchFamily="34" charset="0"/>
            </a:rPr>
            <a:t>TEG</a:t>
          </a:r>
          <a:endParaRPr lang="en-US" sz="1800" b="1" dirty="0">
            <a:latin typeface="Calibri" pitchFamily="34" charset="0"/>
          </a:endParaRPr>
        </a:p>
      </dgm:t>
    </dgm:pt>
    <dgm:pt modelId="{66DBB84A-9073-4DBD-BFF0-2A2CAA70877C}" type="sibTrans" cxnId="{815F8FEE-401E-4887-8FE7-3C691FF88A1D}">
      <dgm:prSet/>
      <dgm:spPr/>
      <dgm:t>
        <a:bodyPr/>
        <a:lstStyle/>
        <a:p>
          <a:endParaRPr lang="en-US"/>
        </a:p>
      </dgm:t>
    </dgm:pt>
    <dgm:pt modelId="{1B91D469-1F20-4333-B8F3-110433CEDFD8}" type="parTrans" cxnId="{815F8FEE-401E-4887-8FE7-3C691FF88A1D}">
      <dgm:prSet/>
      <dgm:spPr/>
      <dgm:t>
        <a:bodyPr/>
        <a:lstStyle/>
        <a:p>
          <a:endParaRPr lang="en-US"/>
        </a:p>
      </dgm:t>
    </dgm:pt>
    <dgm:pt modelId="{07FEBEEE-D877-41B7-8741-0B7D680ECD1F}">
      <dgm:prSet phldrT="[Text]" custT="1"/>
      <dgm:spPr>
        <a:solidFill>
          <a:srgbClr val="FFFF99">
            <a:alpha val="8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>
              <a:latin typeface="Calibri" pitchFamily="34" charset="0"/>
            </a:rPr>
            <a:t>DEG</a:t>
          </a:r>
          <a:endParaRPr lang="en-US" sz="1800" b="1" dirty="0">
            <a:latin typeface="Calibri" pitchFamily="34" charset="0"/>
          </a:endParaRPr>
        </a:p>
      </dgm:t>
    </dgm:pt>
    <dgm:pt modelId="{AF051698-F24E-4B50-B348-2A8A04E4E4DA}" type="sibTrans" cxnId="{C28CB590-D5FE-42C7-A2B5-0C5DD24E83EF}">
      <dgm:prSet/>
      <dgm:spPr/>
      <dgm:t>
        <a:bodyPr/>
        <a:lstStyle/>
        <a:p>
          <a:endParaRPr lang="en-US"/>
        </a:p>
      </dgm:t>
    </dgm:pt>
    <dgm:pt modelId="{100A98BA-4A86-43B4-988D-E672543AE0BD}" type="parTrans" cxnId="{C28CB590-D5FE-42C7-A2B5-0C5DD24E83EF}">
      <dgm:prSet/>
      <dgm:spPr/>
      <dgm:t>
        <a:bodyPr/>
        <a:lstStyle/>
        <a:p>
          <a:endParaRPr lang="en-US"/>
        </a:p>
      </dgm:t>
    </dgm:pt>
    <dgm:pt modelId="{45ABA740-B6FB-4A2B-AC9C-BD50FE83DD98}" type="pres">
      <dgm:prSet presAssocID="{EA6C98A1-ACC1-4733-ABB0-DC9F36381E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652226-A865-4A7C-AED2-6A763C215720}" type="pres">
      <dgm:prSet presAssocID="{4FCE4580-56CB-4FDE-9D04-C8EDB61F0476}" presName="linNode" presStyleCnt="0"/>
      <dgm:spPr/>
    </dgm:pt>
    <dgm:pt modelId="{4ABCC500-F236-468C-9D26-AC0A359A70E7}" type="pres">
      <dgm:prSet presAssocID="{4FCE4580-56CB-4FDE-9D04-C8EDB61F0476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1C90F-EFD4-4F2D-A64D-DD40BD5FE462}" type="pres">
      <dgm:prSet presAssocID="{4FCE4580-56CB-4FDE-9D04-C8EDB61F047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983BD-F5BD-4421-ACE2-B5D8419F90AC}" type="pres">
      <dgm:prSet presAssocID="{AFAE3EB0-1752-49E5-B918-21BBBF00DCB8}" presName="sp" presStyleCnt="0"/>
      <dgm:spPr/>
    </dgm:pt>
    <dgm:pt modelId="{A0C91ACF-A165-4824-B536-6ABDB2406D59}" type="pres">
      <dgm:prSet presAssocID="{5807F990-8EAA-4762-8AFF-5964B1D0333F}" presName="linNode" presStyleCnt="0"/>
      <dgm:spPr/>
    </dgm:pt>
    <dgm:pt modelId="{E6DCA138-1A54-4C64-9975-7E9B609878C7}" type="pres">
      <dgm:prSet presAssocID="{5807F990-8EAA-4762-8AFF-5964B1D0333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5F18F-994A-4B3F-88B1-1C276FCBD0E3}" type="pres">
      <dgm:prSet presAssocID="{5807F990-8EAA-4762-8AFF-5964B1D0333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24847-1490-4F26-A92E-BE186F5FD3DD}" type="pres">
      <dgm:prSet presAssocID="{9E3B72D3-94B8-47DB-8601-96B78B222E7F}" presName="sp" presStyleCnt="0"/>
      <dgm:spPr/>
    </dgm:pt>
    <dgm:pt modelId="{7DEEF415-BF99-43C5-B04D-1034F786DA8F}" type="pres">
      <dgm:prSet presAssocID="{18276269-6BDE-45CA-9CE2-483647830DB5}" presName="linNode" presStyleCnt="0"/>
      <dgm:spPr/>
    </dgm:pt>
    <dgm:pt modelId="{E814B3B5-F77E-4522-9AE5-8DA296243B44}" type="pres">
      <dgm:prSet presAssocID="{18276269-6BDE-45CA-9CE2-483647830DB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31B62-21AF-4109-A5B6-6E3FB2223039}" type="pres">
      <dgm:prSet presAssocID="{18276269-6BDE-45CA-9CE2-483647830DB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55906-7A00-426D-A6E3-758A6612254B}" srcId="{18276269-6BDE-45CA-9CE2-483647830DB5}" destId="{03FEF0A3-2B1C-4733-8FC5-D60C342FBDD7}" srcOrd="0" destOrd="0" parTransId="{76AF17DD-3C79-4860-955F-F1F2ADABA3D7}" sibTransId="{1D655537-A103-4654-A00A-C208BA282B54}"/>
    <dgm:cxn modelId="{EA5F54BB-B711-478F-8780-64FA80A66B10}" type="presOf" srcId="{5807F990-8EAA-4762-8AFF-5964B1D0333F}" destId="{E6DCA138-1A54-4C64-9975-7E9B609878C7}" srcOrd="0" destOrd="0" presId="urn:microsoft.com/office/officeart/2005/8/layout/vList5"/>
    <dgm:cxn modelId="{3B43C638-940F-413C-B32C-A4DC5F84B4E7}" srcId="{5807F990-8EAA-4762-8AFF-5964B1D0333F}" destId="{C4313D3E-C7FB-4F62-A114-784F1228F1A7}" srcOrd="1" destOrd="0" parTransId="{92801512-B79E-494F-A9A5-50ECEF4073B7}" sibTransId="{4A0CECE7-5410-4C66-8AFF-228FBCF8C469}"/>
    <dgm:cxn modelId="{17F63E83-0BD9-4241-B045-0880906ED474}" srcId="{EA6C98A1-ACC1-4733-ABB0-DC9F36381EC0}" destId="{4FCE4580-56CB-4FDE-9D04-C8EDB61F0476}" srcOrd="0" destOrd="0" parTransId="{366B6CF0-5660-4BA8-82DB-855EBB4A2109}" sibTransId="{AFAE3EB0-1752-49E5-B918-21BBBF00DCB8}"/>
    <dgm:cxn modelId="{9E4584D4-8BCD-4390-B3A9-C23C07B7F7D1}" type="presOf" srcId="{3743D6DF-E595-4D2B-8BCA-921E0CC28CB6}" destId="{7495F18F-994A-4B3F-88B1-1C276FCBD0E3}" srcOrd="0" destOrd="0" presId="urn:microsoft.com/office/officeart/2005/8/layout/vList5"/>
    <dgm:cxn modelId="{D874A294-20E7-4D59-893A-A79824838D9D}" type="presOf" srcId="{4FCE4580-56CB-4FDE-9D04-C8EDB61F0476}" destId="{4ABCC500-F236-468C-9D26-AC0A359A70E7}" srcOrd="0" destOrd="0" presId="urn:microsoft.com/office/officeart/2005/8/layout/vList5"/>
    <dgm:cxn modelId="{56DF603D-1C47-4749-877C-8A10ED91E96D}" srcId="{EA6C98A1-ACC1-4733-ABB0-DC9F36381EC0}" destId="{5807F990-8EAA-4762-8AFF-5964B1D0333F}" srcOrd="1" destOrd="0" parTransId="{F0EAB646-2217-4E73-BD4E-1D7E6B2E436A}" sibTransId="{9E3B72D3-94B8-47DB-8601-96B78B222E7F}"/>
    <dgm:cxn modelId="{6C2309EA-29B4-46F5-88CE-51596FADBDE2}" type="presOf" srcId="{C8516521-E91E-451B-B8C2-CBD7E0994268}" destId="{C2E1C90F-EFD4-4F2D-A64D-DD40BD5FE462}" srcOrd="0" destOrd="0" presId="urn:microsoft.com/office/officeart/2005/8/layout/vList5"/>
    <dgm:cxn modelId="{A19AF6F8-5834-4B52-AAC0-E85A53C87D2B}" type="presOf" srcId="{8C27D674-9A84-418C-96F5-94650F87FC2C}" destId="{C2E1C90F-EFD4-4F2D-A64D-DD40BD5FE462}" srcOrd="0" destOrd="1" presId="urn:microsoft.com/office/officeart/2005/8/layout/vList5"/>
    <dgm:cxn modelId="{58F1489E-7B24-4311-917F-EB2271D87A75}" type="presOf" srcId="{07FEBEEE-D877-41B7-8741-0B7D680ECD1F}" destId="{81531B62-21AF-4109-A5B6-6E3FB2223039}" srcOrd="0" destOrd="1" presId="urn:microsoft.com/office/officeart/2005/8/layout/vList5"/>
    <dgm:cxn modelId="{2E320513-1B3C-468A-94EC-ADBF508DC59B}" type="presOf" srcId="{C4313D3E-C7FB-4F62-A114-784F1228F1A7}" destId="{7495F18F-994A-4B3F-88B1-1C276FCBD0E3}" srcOrd="0" destOrd="1" presId="urn:microsoft.com/office/officeart/2005/8/layout/vList5"/>
    <dgm:cxn modelId="{3D4F7BFB-802C-41CC-9A67-9408C82A8B05}" srcId="{4FCE4580-56CB-4FDE-9D04-C8EDB61F0476}" destId="{8C27D674-9A84-418C-96F5-94650F87FC2C}" srcOrd="1" destOrd="0" parTransId="{FDE3B90F-D649-4A71-806B-4B1FC40AD707}" sibTransId="{8AEBC06A-DAE6-4889-A4FB-DA4B1B3C51A6}"/>
    <dgm:cxn modelId="{01CD8F8D-907F-4FCD-8501-C0BB2FC7F983}" srcId="{EA6C98A1-ACC1-4733-ABB0-DC9F36381EC0}" destId="{18276269-6BDE-45CA-9CE2-483647830DB5}" srcOrd="2" destOrd="0" parTransId="{CF97CF15-5936-4F1A-B220-1C9CB3F581C9}" sibTransId="{119EB51C-BBCA-4F92-A4F5-209EA3D84106}"/>
    <dgm:cxn modelId="{815F8FEE-401E-4887-8FE7-3C691FF88A1D}" srcId="{18276269-6BDE-45CA-9CE2-483647830DB5}" destId="{11C82B3F-BAE5-4D19-803B-61857070749E}" srcOrd="2" destOrd="0" parTransId="{1B91D469-1F20-4333-B8F3-110433CEDFD8}" sibTransId="{66DBB84A-9073-4DBD-BFF0-2A2CAA70877C}"/>
    <dgm:cxn modelId="{D62EB9A2-F43D-4F54-86F6-0088494EA311}" type="presOf" srcId="{EA6C98A1-ACC1-4733-ABB0-DC9F36381EC0}" destId="{45ABA740-B6FB-4A2B-AC9C-BD50FE83DD98}" srcOrd="0" destOrd="0" presId="urn:microsoft.com/office/officeart/2005/8/layout/vList5"/>
    <dgm:cxn modelId="{C28CB590-D5FE-42C7-A2B5-0C5DD24E83EF}" srcId="{18276269-6BDE-45CA-9CE2-483647830DB5}" destId="{07FEBEEE-D877-41B7-8741-0B7D680ECD1F}" srcOrd="1" destOrd="0" parTransId="{100A98BA-4A86-43B4-988D-E672543AE0BD}" sibTransId="{AF051698-F24E-4B50-B348-2A8A04E4E4DA}"/>
    <dgm:cxn modelId="{0409FFFD-7141-42B9-8FA8-3FCCCC904FEA}" type="presOf" srcId="{18276269-6BDE-45CA-9CE2-483647830DB5}" destId="{E814B3B5-F77E-4522-9AE5-8DA296243B44}" srcOrd="0" destOrd="0" presId="urn:microsoft.com/office/officeart/2005/8/layout/vList5"/>
    <dgm:cxn modelId="{A895690D-9D3B-4FA4-A276-BB319C266042}" srcId="{5807F990-8EAA-4762-8AFF-5964B1D0333F}" destId="{3743D6DF-E595-4D2B-8BCA-921E0CC28CB6}" srcOrd="0" destOrd="0" parTransId="{37755F0D-4B09-4553-8469-2D9FA07D08DF}" sibTransId="{2C57B0E7-D74E-40C5-9ACA-7235A178A168}"/>
    <dgm:cxn modelId="{292DED60-F49D-4A16-B45A-89853B276817}" srcId="{4FCE4580-56CB-4FDE-9D04-C8EDB61F0476}" destId="{C8516521-E91E-451B-B8C2-CBD7E0994268}" srcOrd="0" destOrd="0" parTransId="{C5475DDF-626F-4524-A112-719F0B0E9E97}" sibTransId="{D8048617-6A98-45EB-AC68-197C56117BA5}"/>
    <dgm:cxn modelId="{A0EB4A0B-18D2-4C47-A414-5D376D23E91C}" type="presOf" srcId="{03FEF0A3-2B1C-4733-8FC5-D60C342FBDD7}" destId="{81531B62-21AF-4109-A5B6-6E3FB2223039}" srcOrd="0" destOrd="0" presId="urn:microsoft.com/office/officeart/2005/8/layout/vList5"/>
    <dgm:cxn modelId="{04B990F8-2778-45AD-A11A-5C0F34E97FDF}" type="presOf" srcId="{11C82B3F-BAE5-4D19-803B-61857070749E}" destId="{81531B62-21AF-4109-A5B6-6E3FB2223039}" srcOrd="0" destOrd="2" presId="urn:microsoft.com/office/officeart/2005/8/layout/vList5"/>
    <dgm:cxn modelId="{1EC88D92-FC7F-4648-86E5-CCCE6CA525F0}" type="presParOf" srcId="{45ABA740-B6FB-4A2B-AC9C-BD50FE83DD98}" destId="{93652226-A865-4A7C-AED2-6A763C215720}" srcOrd="0" destOrd="0" presId="urn:microsoft.com/office/officeart/2005/8/layout/vList5"/>
    <dgm:cxn modelId="{2B13FB48-42A0-43B0-AB51-8FE8631A6243}" type="presParOf" srcId="{93652226-A865-4A7C-AED2-6A763C215720}" destId="{4ABCC500-F236-468C-9D26-AC0A359A70E7}" srcOrd="0" destOrd="0" presId="urn:microsoft.com/office/officeart/2005/8/layout/vList5"/>
    <dgm:cxn modelId="{7CE6725B-B3D0-4D94-98DF-49201B89D2AA}" type="presParOf" srcId="{93652226-A865-4A7C-AED2-6A763C215720}" destId="{C2E1C90F-EFD4-4F2D-A64D-DD40BD5FE462}" srcOrd="1" destOrd="0" presId="urn:microsoft.com/office/officeart/2005/8/layout/vList5"/>
    <dgm:cxn modelId="{22731832-994E-4AF1-AE8A-3CA7D9C2BA9D}" type="presParOf" srcId="{45ABA740-B6FB-4A2B-AC9C-BD50FE83DD98}" destId="{FA8983BD-F5BD-4421-ACE2-B5D8419F90AC}" srcOrd="1" destOrd="0" presId="urn:microsoft.com/office/officeart/2005/8/layout/vList5"/>
    <dgm:cxn modelId="{6D6C8FEB-B9ED-4ACB-B3A0-606C7031369B}" type="presParOf" srcId="{45ABA740-B6FB-4A2B-AC9C-BD50FE83DD98}" destId="{A0C91ACF-A165-4824-B536-6ABDB2406D59}" srcOrd="2" destOrd="0" presId="urn:microsoft.com/office/officeart/2005/8/layout/vList5"/>
    <dgm:cxn modelId="{98DC9C09-8170-4331-AC6A-4A0EEF51C819}" type="presParOf" srcId="{A0C91ACF-A165-4824-B536-6ABDB2406D59}" destId="{E6DCA138-1A54-4C64-9975-7E9B609878C7}" srcOrd="0" destOrd="0" presId="urn:microsoft.com/office/officeart/2005/8/layout/vList5"/>
    <dgm:cxn modelId="{B3516BDE-6A76-4E44-9EB0-11806BD683EB}" type="presParOf" srcId="{A0C91ACF-A165-4824-B536-6ABDB2406D59}" destId="{7495F18F-994A-4B3F-88B1-1C276FCBD0E3}" srcOrd="1" destOrd="0" presId="urn:microsoft.com/office/officeart/2005/8/layout/vList5"/>
    <dgm:cxn modelId="{59A6B86F-BA65-4D75-A49B-17AE3FDB6257}" type="presParOf" srcId="{45ABA740-B6FB-4A2B-AC9C-BD50FE83DD98}" destId="{87B24847-1490-4F26-A92E-BE186F5FD3DD}" srcOrd="3" destOrd="0" presId="urn:microsoft.com/office/officeart/2005/8/layout/vList5"/>
    <dgm:cxn modelId="{794EA18A-09DB-4765-BAE7-5D06C400CB21}" type="presParOf" srcId="{45ABA740-B6FB-4A2B-AC9C-BD50FE83DD98}" destId="{7DEEF415-BF99-43C5-B04D-1034F786DA8F}" srcOrd="4" destOrd="0" presId="urn:microsoft.com/office/officeart/2005/8/layout/vList5"/>
    <dgm:cxn modelId="{9CECCC95-B21A-4B42-80DB-CBACF9B09D2D}" type="presParOf" srcId="{7DEEF415-BF99-43C5-B04D-1034F786DA8F}" destId="{E814B3B5-F77E-4522-9AE5-8DA296243B44}" srcOrd="0" destOrd="0" presId="urn:microsoft.com/office/officeart/2005/8/layout/vList5"/>
    <dgm:cxn modelId="{53CCA532-5230-42BF-955F-7D6E4386736E}" type="presParOf" srcId="{7DEEF415-BF99-43C5-B04D-1034F786DA8F}" destId="{81531B62-21AF-4109-A5B6-6E3FB22230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C6D024-8B73-4877-9DB5-5728A4B3C33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89E355-AA12-46E3-A319-A6E254005CF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 err="1" smtClean="0">
              <a:solidFill>
                <a:schemeClr val="accent6"/>
              </a:solidFill>
              <a:latin typeface="Calibri" pitchFamily="34" charset="0"/>
            </a:rPr>
            <a:t>IndianOil</a:t>
          </a:r>
          <a:r>
            <a:rPr lang="en-US" sz="2000" b="1" dirty="0" smtClean="0">
              <a:solidFill>
                <a:schemeClr val="accent6"/>
              </a:solidFill>
              <a:latin typeface="Calibri" pitchFamily="34" charset="0"/>
            </a:rPr>
            <a:t> Mauritius Ltd. (IOML)</a:t>
          </a:r>
        </a:p>
        <a:p>
          <a:r>
            <a:rPr lang="en-US" sz="1800" b="1" dirty="0" smtClean="0">
              <a:solidFill>
                <a:srgbClr val="006600"/>
              </a:solidFill>
              <a:latin typeface="Calibri" pitchFamily="34" charset="0"/>
              <a:cs typeface="Constantia"/>
            </a:rPr>
            <a:t>(100% Stake</a:t>
          </a:r>
          <a:endParaRPr lang="en-US" sz="1800" dirty="0">
            <a:solidFill>
              <a:schemeClr val="accent6"/>
            </a:solidFill>
          </a:endParaRPr>
        </a:p>
      </dgm:t>
    </dgm:pt>
    <dgm:pt modelId="{A7A4D7F0-638E-4912-84D4-620AFFF9BD1E}" type="parTrans" cxnId="{5F9BB55D-216F-4C1F-8FF2-5F2B34935FBB}">
      <dgm:prSet/>
      <dgm:spPr/>
      <dgm:t>
        <a:bodyPr/>
        <a:lstStyle/>
        <a:p>
          <a:endParaRPr lang="en-US"/>
        </a:p>
      </dgm:t>
    </dgm:pt>
    <dgm:pt modelId="{DABB450B-DC32-4696-96BF-177384D340FA}" type="sibTrans" cxnId="{5F9BB55D-216F-4C1F-8FF2-5F2B34935FBB}">
      <dgm:prSet/>
      <dgm:spPr/>
      <dgm:t>
        <a:bodyPr/>
        <a:lstStyle/>
        <a:p>
          <a:endParaRPr lang="en-US"/>
        </a:p>
      </dgm:t>
    </dgm:pt>
    <dgm:pt modelId="{028F0860-EC6F-448C-BE2D-FA30085A0241}">
      <dgm:prSet phldrT="[Text]" custT="1"/>
      <dgm:spPr>
        <a:solidFill>
          <a:srgbClr val="FFE36D">
            <a:alpha val="89804"/>
          </a:srgbClr>
        </a:solidFill>
      </dgm:spPr>
      <dgm:t>
        <a:bodyPr/>
        <a:lstStyle/>
        <a:p>
          <a:pPr>
            <a:lnSpc>
              <a:spcPts val="3000"/>
            </a:lnSpc>
          </a:pPr>
          <a:r>
            <a:rPr lang="en-US" sz="2400" b="1" dirty="0" smtClean="0">
              <a:latin typeface="Calibri" pitchFamily="34" charset="0"/>
            </a:rPr>
            <a:t>Leader in aviation</a:t>
          </a:r>
          <a:endParaRPr lang="en-US" sz="2400" b="1" dirty="0">
            <a:latin typeface="Calibri" pitchFamily="34" charset="0"/>
          </a:endParaRPr>
        </a:p>
      </dgm:t>
    </dgm:pt>
    <dgm:pt modelId="{D5FC4DF7-F669-42B1-BEDC-5B837DEF1E54}" type="parTrans" cxnId="{A8EFDFE0-32AB-42C7-B1B4-509205489C3A}">
      <dgm:prSet/>
      <dgm:spPr/>
      <dgm:t>
        <a:bodyPr/>
        <a:lstStyle/>
        <a:p>
          <a:endParaRPr lang="en-US"/>
        </a:p>
      </dgm:t>
    </dgm:pt>
    <dgm:pt modelId="{94198AA2-3004-4DDE-A197-4A9B7E95E36B}" type="sibTrans" cxnId="{A8EFDFE0-32AB-42C7-B1B4-509205489C3A}">
      <dgm:prSet/>
      <dgm:spPr/>
      <dgm:t>
        <a:bodyPr/>
        <a:lstStyle/>
        <a:p>
          <a:endParaRPr lang="en-US"/>
        </a:p>
      </dgm:t>
    </dgm:pt>
    <dgm:pt modelId="{CCAEEEDB-E46F-48C8-8E2F-C2E68BB741D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 smtClean="0">
              <a:solidFill>
                <a:schemeClr val="accent6"/>
              </a:solidFill>
              <a:latin typeface="Calibri" pitchFamily="34" charset="0"/>
            </a:rPr>
            <a:t>Lanka IOC Ltd.</a:t>
          </a:r>
        </a:p>
        <a:p>
          <a:r>
            <a:rPr lang="en-US" sz="1800" b="1" dirty="0" smtClean="0">
              <a:solidFill>
                <a:srgbClr val="006600"/>
              </a:solidFill>
              <a:latin typeface="Calibri" pitchFamily="34" charset="0"/>
              <a:cs typeface="Constantia"/>
            </a:rPr>
            <a:t>(75.1% Stake)</a:t>
          </a:r>
          <a:endParaRPr lang="en-US" sz="1800" b="1" dirty="0" smtClean="0">
            <a:solidFill>
              <a:srgbClr val="006600"/>
            </a:solidFill>
            <a:latin typeface="Calibri" pitchFamily="34" charset="0"/>
          </a:endParaRPr>
        </a:p>
      </dgm:t>
    </dgm:pt>
    <dgm:pt modelId="{3F33E944-D22C-4AE4-9111-5C735525D961}" type="parTrans" cxnId="{F4BB1E32-F4F1-452C-A367-5EE4A5D38C80}">
      <dgm:prSet/>
      <dgm:spPr/>
      <dgm:t>
        <a:bodyPr/>
        <a:lstStyle/>
        <a:p>
          <a:endParaRPr lang="en-US"/>
        </a:p>
      </dgm:t>
    </dgm:pt>
    <dgm:pt modelId="{6FDA7384-34DE-4E36-93F6-80C302373860}" type="sibTrans" cxnId="{F4BB1E32-F4F1-452C-A367-5EE4A5D38C80}">
      <dgm:prSet/>
      <dgm:spPr/>
      <dgm:t>
        <a:bodyPr/>
        <a:lstStyle/>
        <a:p>
          <a:endParaRPr lang="en-US"/>
        </a:p>
      </dgm:t>
    </dgm:pt>
    <dgm:pt modelId="{F07925A4-8CE4-4EFE-A8C4-E8269F0FD84D}">
      <dgm:prSet phldrT="[Text]" custT="1"/>
      <dgm:spPr>
        <a:solidFill>
          <a:srgbClr val="FFE36D">
            <a:alpha val="89804"/>
          </a:srgbClr>
        </a:solidFill>
      </dgm:spPr>
      <dgm:t>
        <a:bodyPr/>
        <a:lstStyle/>
        <a:p>
          <a:pPr>
            <a:lnSpc>
              <a:spcPts val="3000"/>
            </a:lnSpc>
          </a:pPr>
          <a:r>
            <a:rPr lang="en-US" sz="2400" b="1" dirty="0" smtClean="0">
              <a:latin typeface="Calibri" pitchFamily="34" charset="0"/>
            </a:rPr>
            <a:t>Storage, terminaling and retail business</a:t>
          </a:r>
        </a:p>
      </dgm:t>
    </dgm:pt>
    <dgm:pt modelId="{CA25425A-409F-4C2D-878E-B756DCB91302}" type="parTrans" cxnId="{1BC49E56-3D42-481C-B0B5-3E51303C54DB}">
      <dgm:prSet/>
      <dgm:spPr/>
      <dgm:t>
        <a:bodyPr/>
        <a:lstStyle/>
        <a:p>
          <a:endParaRPr lang="en-US"/>
        </a:p>
      </dgm:t>
    </dgm:pt>
    <dgm:pt modelId="{8D2EDC3D-9040-454A-829E-8FEF5DEBC7E1}" type="sibTrans" cxnId="{1BC49E56-3D42-481C-B0B5-3E51303C54DB}">
      <dgm:prSet/>
      <dgm:spPr/>
      <dgm:t>
        <a:bodyPr/>
        <a:lstStyle/>
        <a:p>
          <a:endParaRPr lang="en-US"/>
        </a:p>
      </dgm:t>
    </dgm:pt>
    <dgm:pt modelId="{894C7F64-3D35-42B6-929D-7431A7C7A145}">
      <dgm:prSet phldrT="[Text]" custT="1"/>
      <dgm:spPr>
        <a:solidFill>
          <a:srgbClr val="FFE36D">
            <a:alpha val="89804"/>
          </a:srgbClr>
        </a:solidFill>
      </dgm:spPr>
      <dgm:t>
        <a:bodyPr/>
        <a:lstStyle/>
        <a:p>
          <a:pPr>
            <a:lnSpc>
              <a:spcPts val="3000"/>
            </a:lnSpc>
          </a:pPr>
          <a:r>
            <a:rPr lang="en-US" sz="2400" b="1" dirty="0" smtClean="0">
              <a:latin typeface="Calibri" pitchFamily="34" charset="0"/>
            </a:rPr>
            <a:t>157 retail outlets</a:t>
          </a:r>
        </a:p>
      </dgm:t>
    </dgm:pt>
    <dgm:pt modelId="{9FAA18E7-5046-43B4-90B8-A72BED6DCCB9}" type="parTrans" cxnId="{F362CC5D-1F33-4631-AAC5-5626CFA05850}">
      <dgm:prSet/>
      <dgm:spPr/>
      <dgm:t>
        <a:bodyPr/>
        <a:lstStyle/>
        <a:p>
          <a:endParaRPr lang="en-US"/>
        </a:p>
      </dgm:t>
    </dgm:pt>
    <dgm:pt modelId="{8B4C7862-BAA6-42CD-960D-C3F1B30A9DC9}" type="sibTrans" cxnId="{F362CC5D-1F33-4631-AAC5-5626CFA05850}">
      <dgm:prSet/>
      <dgm:spPr/>
      <dgm:t>
        <a:bodyPr/>
        <a:lstStyle/>
        <a:p>
          <a:endParaRPr lang="en-US"/>
        </a:p>
      </dgm:t>
    </dgm:pt>
    <dgm:pt modelId="{AC9A36C9-C46E-4569-ADAA-C26445180F5D}">
      <dgm:prSet custT="1"/>
      <dgm:spPr>
        <a:solidFill>
          <a:srgbClr val="FFC000"/>
        </a:solidFill>
      </dgm:spPr>
      <dgm:t>
        <a:bodyPr/>
        <a:lstStyle/>
        <a:p>
          <a:r>
            <a:rPr lang="en-US" sz="2000" b="1" dirty="0" smtClean="0">
              <a:solidFill>
                <a:schemeClr val="accent6"/>
              </a:solidFill>
              <a:latin typeface="Calibri" pitchFamily="34" charset="0"/>
            </a:rPr>
            <a:t>IOC Middle East FZE</a:t>
          </a:r>
        </a:p>
        <a:p>
          <a:r>
            <a:rPr lang="en-US" sz="1800" b="1" dirty="0" smtClean="0">
              <a:solidFill>
                <a:srgbClr val="006600"/>
              </a:solidFill>
              <a:latin typeface="Calibri" pitchFamily="34" charset="0"/>
              <a:cs typeface="Constantia"/>
            </a:rPr>
            <a:t>(100% Stake)</a:t>
          </a:r>
          <a:endParaRPr lang="en-US" sz="1800" b="1" dirty="0" smtClean="0">
            <a:solidFill>
              <a:schemeClr val="accent6"/>
            </a:solidFill>
            <a:latin typeface="Calibri" pitchFamily="34" charset="0"/>
          </a:endParaRPr>
        </a:p>
      </dgm:t>
    </dgm:pt>
    <dgm:pt modelId="{FE497C64-09C1-4D5E-A791-9421D01B9B77}" type="parTrans" cxnId="{6A94F678-09E4-4A90-9577-66ECC22C1039}">
      <dgm:prSet/>
      <dgm:spPr/>
      <dgm:t>
        <a:bodyPr/>
        <a:lstStyle/>
        <a:p>
          <a:endParaRPr lang="en-US"/>
        </a:p>
      </dgm:t>
    </dgm:pt>
    <dgm:pt modelId="{14903E03-C076-43EF-9E30-84CDBFCA5E86}" type="sibTrans" cxnId="{6A94F678-09E4-4A90-9577-66ECC22C1039}">
      <dgm:prSet/>
      <dgm:spPr/>
      <dgm:t>
        <a:bodyPr/>
        <a:lstStyle/>
        <a:p>
          <a:endParaRPr lang="en-US"/>
        </a:p>
      </dgm:t>
    </dgm:pt>
    <dgm:pt modelId="{9DE82880-DF93-42D5-9C03-08A1D5E703AC}">
      <dgm:prSet custT="1"/>
      <dgm:spPr>
        <a:solidFill>
          <a:srgbClr val="FFE36D">
            <a:alpha val="89804"/>
          </a:srgbClr>
        </a:solidFill>
      </dgm:spPr>
      <dgm:t>
        <a:bodyPr/>
        <a:lstStyle/>
        <a:p>
          <a:pPr>
            <a:lnSpc>
              <a:spcPts val="3000"/>
            </a:lnSpc>
          </a:pPr>
          <a:r>
            <a:rPr lang="en-US" sz="2400" b="1" dirty="0" smtClean="0">
              <a:latin typeface="Calibri" pitchFamily="34" charset="0"/>
            </a:rPr>
            <a:t>Marketing of Lubes</a:t>
          </a:r>
          <a:endParaRPr lang="en-US" sz="2400" b="1" dirty="0"/>
        </a:p>
      </dgm:t>
    </dgm:pt>
    <dgm:pt modelId="{EC209EAA-EAE0-4ACE-905F-34D6FFC263EE}" type="parTrans" cxnId="{532E6C2C-45D4-429A-9319-79B93C20F316}">
      <dgm:prSet/>
      <dgm:spPr/>
      <dgm:t>
        <a:bodyPr/>
        <a:lstStyle/>
        <a:p>
          <a:endParaRPr lang="en-US"/>
        </a:p>
      </dgm:t>
    </dgm:pt>
    <dgm:pt modelId="{A0F7150B-30CB-4762-B354-ECD23C375745}" type="sibTrans" cxnId="{532E6C2C-45D4-429A-9319-79B93C20F316}">
      <dgm:prSet/>
      <dgm:spPr/>
      <dgm:t>
        <a:bodyPr/>
        <a:lstStyle/>
        <a:p>
          <a:endParaRPr lang="en-US"/>
        </a:p>
      </dgm:t>
    </dgm:pt>
    <dgm:pt modelId="{A529299D-EC7A-4F65-AC2F-6D6058CE27C1}">
      <dgm:prSet phldrT="[Text]" custT="1"/>
      <dgm:spPr>
        <a:solidFill>
          <a:srgbClr val="FFE36D">
            <a:alpha val="89804"/>
          </a:srgbClr>
        </a:solidFill>
      </dgm:spPr>
      <dgm:t>
        <a:bodyPr/>
        <a:lstStyle/>
        <a:p>
          <a:pPr>
            <a:lnSpc>
              <a:spcPts val="3000"/>
            </a:lnSpc>
          </a:pPr>
          <a:r>
            <a:rPr lang="en-US" sz="2400" b="1" dirty="0" smtClean="0">
              <a:latin typeface="Calibri" pitchFamily="34" charset="0"/>
            </a:rPr>
            <a:t>Aviation, terminaling and retail</a:t>
          </a:r>
          <a:endParaRPr lang="en-US" sz="2400" b="1" dirty="0">
            <a:latin typeface="Calibri" pitchFamily="34" charset="0"/>
          </a:endParaRPr>
        </a:p>
      </dgm:t>
    </dgm:pt>
    <dgm:pt modelId="{4265E1C6-AA64-4DE3-9550-F59382053420}" type="parTrans" cxnId="{F2A000E0-381D-4808-8519-118379986380}">
      <dgm:prSet/>
      <dgm:spPr/>
      <dgm:t>
        <a:bodyPr/>
        <a:lstStyle/>
        <a:p>
          <a:endParaRPr lang="en-US"/>
        </a:p>
      </dgm:t>
    </dgm:pt>
    <dgm:pt modelId="{C9FFC80D-6551-45A0-8779-7B783CDC07E5}" type="sibTrans" cxnId="{F2A000E0-381D-4808-8519-118379986380}">
      <dgm:prSet/>
      <dgm:spPr/>
      <dgm:t>
        <a:bodyPr/>
        <a:lstStyle/>
        <a:p>
          <a:endParaRPr lang="en-US"/>
        </a:p>
      </dgm:t>
    </dgm:pt>
    <dgm:pt modelId="{65EEB626-B83C-41C4-B013-B9C76E13F2D0}">
      <dgm:prSet custT="1"/>
      <dgm:spPr>
        <a:solidFill>
          <a:srgbClr val="FFE36D">
            <a:alpha val="89804"/>
          </a:srgbClr>
        </a:solidFill>
      </dgm:spPr>
      <dgm:t>
        <a:bodyPr/>
        <a:lstStyle/>
        <a:p>
          <a:pPr>
            <a:lnSpc>
              <a:spcPts val="3000"/>
            </a:lnSpc>
          </a:pPr>
          <a:endParaRPr lang="en-US" sz="2400" b="1" dirty="0"/>
        </a:p>
      </dgm:t>
    </dgm:pt>
    <dgm:pt modelId="{401F7B05-2273-4B71-97A9-51116157E34B}" type="parTrans" cxnId="{AD1DB4B6-E5D6-4A4A-BA20-E273B7EA6946}">
      <dgm:prSet/>
      <dgm:spPr/>
      <dgm:t>
        <a:bodyPr/>
        <a:lstStyle/>
        <a:p>
          <a:endParaRPr lang="en-US"/>
        </a:p>
      </dgm:t>
    </dgm:pt>
    <dgm:pt modelId="{72161764-6BB2-4470-A790-E704F05E5595}" type="sibTrans" cxnId="{AD1DB4B6-E5D6-4A4A-BA20-E273B7EA6946}">
      <dgm:prSet/>
      <dgm:spPr/>
      <dgm:t>
        <a:bodyPr/>
        <a:lstStyle/>
        <a:p>
          <a:endParaRPr lang="en-US"/>
        </a:p>
      </dgm:t>
    </dgm:pt>
    <dgm:pt modelId="{C536F82D-3E6D-424E-9F79-1201220DA32F}" type="pres">
      <dgm:prSet presAssocID="{B3C6D024-8B73-4877-9DB5-5728A4B3C33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77B62D-7085-4F66-9E97-DB248D0F27AA}" type="pres">
      <dgm:prSet presAssocID="{8589E355-AA12-46E3-A319-A6E254005CF8}" presName="linNode" presStyleCnt="0"/>
      <dgm:spPr/>
    </dgm:pt>
    <dgm:pt modelId="{97C03403-6B35-4F12-A7B2-09B12FD11639}" type="pres">
      <dgm:prSet presAssocID="{8589E355-AA12-46E3-A319-A6E254005CF8}" presName="parentShp" presStyleLbl="node1" presStyleIdx="0" presStyleCnt="3" custScaleX="76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04FB5-D460-488C-99E7-972626876BF9}" type="pres">
      <dgm:prSet presAssocID="{8589E355-AA12-46E3-A319-A6E254005CF8}" presName="childShp" presStyleLbl="bgAccFollowNode1" presStyleIdx="0" presStyleCnt="3" custScaleX="115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FD7EB-72A4-40BA-9B0F-B31C090CE228}" type="pres">
      <dgm:prSet presAssocID="{DABB450B-DC32-4696-96BF-177384D340FA}" presName="spacing" presStyleCnt="0"/>
      <dgm:spPr/>
    </dgm:pt>
    <dgm:pt modelId="{9C25330F-32E4-45E0-B890-EAE07AFEFA0F}" type="pres">
      <dgm:prSet presAssocID="{CCAEEEDB-E46F-48C8-8E2F-C2E68BB741DA}" presName="linNode" presStyleCnt="0"/>
      <dgm:spPr/>
    </dgm:pt>
    <dgm:pt modelId="{E8FE98F5-1686-4FC2-9C7A-F173B91FFD63}" type="pres">
      <dgm:prSet presAssocID="{CCAEEEDB-E46F-48C8-8E2F-C2E68BB741DA}" presName="parentShp" presStyleLbl="node1" presStyleIdx="1" presStyleCnt="3" custScaleX="76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B34EA-9194-4C56-893D-F51B1ED3A142}" type="pres">
      <dgm:prSet presAssocID="{CCAEEEDB-E46F-48C8-8E2F-C2E68BB741DA}" presName="childShp" presStyleLbl="bgAccFollowNode1" presStyleIdx="1" presStyleCnt="3" custScaleX="115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4376F-E63A-4637-8138-D83B094A84AF}" type="pres">
      <dgm:prSet presAssocID="{6FDA7384-34DE-4E36-93F6-80C302373860}" presName="spacing" presStyleCnt="0"/>
      <dgm:spPr/>
    </dgm:pt>
    <dgm:pt modelId="{E09DCBCF-A040-4600-ACA0-4A26C61DD43D}" type="pres">
      <dgm:prSet presAssocID="{AC9A36C9-C46E-4569-ADAA-C26445180F5D}" presName="linNode" presStyleCnt="0"/>
      <dgm:spPr/>
    </dgm:pt>
    <dgm:pt modelId="{6774DA27-EA88-42ED-BFC0-FFE009A22A0F}" type="pres">
      <dgm:prSet presAssocID="{AC9A36C9-C46E-4569-ADAA-C26445180F5D}" presName="parentShp" presStyleLbl="node1" presStyleIdx="2" presStyleCnt="3" custScaleX="76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4C5D0-78C3-45B3-B58B-36A7EE3227D0}" type="pres">
      <dgm:prSet presAssocID="{AC9A36C9-C46E-4569-ADAA-C26445180F5D}" presName="childShp" presStyleLbl="bgAccFollowNode1" presStyleIdx="2" presStyleCnt="3" custScaleX="115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2E6C2C-45D4-429A-9319-79B93C20F316}" srcId="{AC9A36C9-C46E-4569-ADAA-C26445180F5D}" destId="{9DE82880-DF93-42D5-9C03-08A1D5E703AC}" srcOrd="1" destOrd="0" parTransId="{EC209EAA-EAE0-4ACE-905F-34D6FFC263EE}" sibTransId="{A0F7150B-30CB-4762-B354-ECD23C375745}"/>
    <dgm:cxn modelId="{58F46DF6-E3D0-4C9C-A71B-4605F46DCAFA}" type="presOf" srcId="{894C7F64-3D35-42B6-929D-7431A7C7A145}" destId="{7E4B34EA-9194-4C56-893D-F51B1ED3A142}" srcOrd="0" destOrd="1" presId="urn:microsoft.com/office/officeart/2005/8/layout/vList6"/>
    <dgm:cxn modelId="{8A614B3A-F2E0-4CCE-8A54-DE851AEAB756}" type="presOf" srcId="{9DE82880-DF93-42D5-9C03-08A1D5E703AC}" destId="{8184C5D0-78C3-45B3-B58B-36A7EE3227D0}" srcOrd="0" destOrd="1" presId="urn:microsoft.com/office/officeart/2005/8/layout/vList6"/>
    <dgm:cxn modelId="{F2A000E0-381D-4808-8519-118379986380}" srcId="{8589E355-AA12-46E3-A319-A6E254005CF8}" destId="{A529299D-EC7A-4F65-AC2F-6D6058CE27C1}" srcOrd="0" destOrd="0" parTransId="{4265E1C6-AA64-4DE3-9550-F59382053420}" sibTransId="{C9FFC80D-6551-45A0-8779-7B783CDC07E5}"/>
    <dgm:cxn modelId="{7DC05537-5A92-4676-B4E0-2D54AD34E3AF}" type="presOf" srcId="{028F0860-EC6F-448C-BE2D-FA30085A0241}" destId="{72104FB5-D460-488C-99E7-972626876BF9}" srcOrd="0" destOrd="1" presId="urn:microsoft.com/office/officeart/2005/8/layout/vList6"/>
    <dgm:cxn modelId="{E597E119-6BF5-4262-B3E4-3A40B1FA03A5}" type="presOf" srcId="{8589E355-AA12-46E3-A319-A6E254005CF8}" destId="{97C03403-6B35-4F12-A7B2-09B12FD11639}" srcOrd="0" destOrd="0" presId="urn:microsoft.com/office/officeart/2005/8/layout/vList6"/>
    <dgm:cxn modelId="{2D7B78DC-7B97-424E-A4A7-C0316B0074EB}" type="presOf" srcId="{F07925A4-8CE4-4EFE-A8C4-E8269F0FD84D}" destId="{7E4B34EA-9194-4C56-893D-F51B1ED3A142}" srcOrd="0" destOrd="0" presId="urn:microsoft.com/office/officeart/2005/8/layout/vList6"/>
    <dgm:cxn modelId="{1BC49E56-3D42-481C-B0B5-3E51303C54DB}" srcId="{CCAEEEDB-E46F-48C8-8E2F-C2E68BB741DA}" destId="{F07925A4-8CE4-4EFE-A8C4-E8269F0FD84D}" srcOrd="0" destOrd="0" parTransId="{CA25425A-409F-4C2D-878E-B756DCB91302}" sibTransId="{8D2EDC3D-9040-454A-829E-8FEF5DEBC7E1}"/>
    <dgm:cxn modelId="{50E14AFE-85CB-444D-8952-92FBDB9F0A79}" type="presOf" srcId="{AC9A36C9-C46E-4569-ADAA-C26445180F5D}" destId="{6774DA27-EA88-42ED-BFC0-FFE009A22A0F}" srcOrd="0" destOrd="0" presId="urn:microsoft.com/office/officeart/2005/8/layout/vList6"/>
    <dgm:cxn modelId="{6A94F678-09E4-4A90-9577-66ECC22C1039}" srcId="{B3C6D024-8B73-4877-9DB5-5728A4B3C33D}" destId="{AC9A36C9-C46E-4569-ADAA-C26445180F5D}" srcOrd="2" destOrd="0" parTransId="{FE497C64-09C1-4D5E-A791-9421D01B9B77}" sibTransId="{14903E03-C076-43EF-9E30-84CDBFCA5E86}"/>
    <dgm:cxn modelId="{A8EFDFE0-32AB-42C7-B1B4-509205489C3A}" srcId="{8589E355-AA12-46E3-A319-A6E254005CF8}" destId="{028F0860-EC6F-448C-BE2D-FA30085A0241}" srcOrd="1" destOrd="0" parTransId="{D5FC4DF7-F669-42B1-BEDC-5B837DEF1E54}" sibTransId="{94198AA2-3004-4DDE-A197-4A9B7E95E36B}"/>
    <dgm:cxn modelId="{A98C59B1-997A-4E38-BC7B-56DA1D99EFD5}" type="presOf" srcId="{A529299D-EC7A-4F65-AC2F-6D6058CE27C1}" destId="{72104FB5-D460-488C-99E7-972626876BF9}" srcOrd="0" destOrd="0" presId="urn:microsoft.com/office/officeart/2005/8/layout/vList6"/>
    <dgm:cxn modelId="{4688A79A-A21E-48A5-AA2E-15BF72333E5D}" type="presOf" srcId="{65EEB626-B83C-41C4-B013-B9C76E13F2D0}" destId="{8184C5D0-78C3-45B3-B58B-36A7EE3227D0}" srcOrd="0" destOrd="0" presId="urn:microsoft.com/office/officeart/2005/8/layout/vList6"/>
    <dgm:cxn modelId="{5F9BB55D-216F-4C1F-8FF2-5F2B34935FBB}" srcId="{B3C6D024-8B73-4877-9DB5-5728A4B3C33D}" destId="{8589E355-AA12-46E3-A319-A6E254005CF8}" srcOrd="0" destOrd="0" parTransId="{A7A4D7F0-638E-4912-84D4-620AFFF9BD1E}" sibTransId="{DABB450B-DC32-4696-96BF-177384D340FA}"/>
    <dgm:cxn modelId="{AD1DB4B6-E5D6-4A4A-BA20-E273B7EA6946}" srcId="{AC9A36C9-C46E-4569-ADAA-C26445180F5D}" destId="{65EEB626-B83C-41C4-B013-B9C76E13F2D0}" srcOrd="0" destOrd="0" parTransId="{401F7B05-2273-4B71-97A9-51116157E34B}" sibTransId="{72161764-6BB2-4470-A790-E704F05E5595}"/>
    <dgm:cxn modelId="{ECF5FC6C-9D7A-42A7-A0FA-43027D597269}" type="presOf" srcId="{B3C6D024-8B73-4877-9DB5-5728A4B3C33D}" destId="{C536F82D-3E6D-424E-9F79-1201220DA32F}" srcOrd="0" destOrd="0" presId="urn:microsoft.com/office/officeart/2005/8/layout/vList6"/>
    <dgm:cxn modelId="{F4BB1E32-F4F1-452C-A367-5EE4A5D38C80}" srcId="{B3C6D024-8B73-4877-9DB5-5728A4B3C33D}" destId="{CCAEEEDB-E46F-48C8-8E2F-C2E68BB741DA}" srcOrd="1" destOrd="0" parTransId="{3F33E944-D22C-4AE4-9111-5C735525D961}" sibTransId="{6FDA7384-34DE-4E36-93F6-80C302373860}"/>
    <dgm:cxn modelId="{F362CC5D-1F33-4631-AAC5-5626CFA05850}" srcId="{CCAEEEDB-E46F-48C8-8E2F-C2E68BB741DA}" destId="{894C7F64-3D35-42B6-929D-7431A7C7A145}" srcOrd="1" destOrd="0" parTransId="{9FAA18E7-5046-43B4-90B8-A72BED6DCCB9}" sibTransId="{8B4C7862-BAA6-42CD-960D-C3F1B30A9DC9}"/>
    <dgm:cxn modelId="{FB27ED00-1A75-4AC3-9BF5-AFB40E66A9E6}" type="presOf" srcId="{CCAEEEDB-E46F-48C8-8E2F-C2E68BB741DA}" destId="{E8FE98F5-1686-4FC2-9C7A-F173B91FFD63}" srcOrd="0" destOrd="0" presId="urn:microsoft.com/office/officeart/2005/8/layout/vList6"/>
    <dgm:cxn modelId="{550C03DA-34FF-452A-B0B2-CC638A45DAA2}" type="presParOf" srcId="{C536F82D-3E6D-424E-9F79-1201220DA32F}" destId="{B177B62D-7085-4F66-9E97-DB248D0F27AA}" srcOrd="0" destOrd="0" presId="urn:microsoft.com/office/officeart/2005/8/layout/vList6"/>
    <dgm:cxn modelId="{3AED4C20-64CE-426F-A653-B7DF35341A5F}" type="presParOf" srcId="{B177B62D-7085-4F66-9E97-DB248D0F27AA}" destId="{97C03403-6B35-4F12-A7B2-09B12FD11639}" srcOrd="0" destOrd="0" presId="urn:microsoft.com/office/officeart/2005/8/layout/vList6"/>
    <dgm:cxn modelId="{FADF9DC3-0989-4622-8F88-3EC79B3CC671}" type="presParOf" srcId="{B177B62D-7085-4F66-9E97-DB248D0F27AA}" destId="{72104FB5-D460-488C-99E7-972626876BF9}" srcOrd="1" destOrd="0" presId="urn:microsoft.com/office/officeart/2005/8/layout/vList6"/>
    <dgm:cxn modelId="{422ED19C-DA48-43B7-AA1E-FC67C14EFF35}" type="presParOf" srcId="{C536F82D-3E6D-424E-9F79-1201220DA32F}" destId="{6B4FD7EB-72A4-40BA-9B0F-B31C090CE228}" srcOrd="1" destOrd="0" presId="urn:microsoft.com/office/officeart/2005/8/layout/vList6"/>
    <dgm:cxn modelId="{E11C8CAF-22A1-41EF-B2F2-948084F8842A}" type="presParOf" srcId="{C536F82D-3E6D-424E-9F79-1201220DA32F}" destId="{9C25330F-32E4-45E0-B890-EAE07AFEFA0F}" srcOrd="2" destOrd="0" presId="urn:microsoft.com/office/officeart/2005/8/layout/vList6"/>
    <dgm:cxn modelId="{4B2C289F-0440-41B4-8142-B93CBA3CB0EE}" type="presParOf" srcId="{9C25330F-32E4-45E0-B890-EAE07AFEFA0F}" destId="{E8FE98F5-1686-4FC2-9C7A-F173B91FFD63}" srcOrd="0" destOrd="0" presId="urn:microsoft.com/office/officeart/2005/8/layout/vList6"/>
    <dgm:cxn modelId="{350D1402-7B53-4773-A78E-FB24192E2933}" type="presParOf" srcId="{9C25330F-32E4-45E0-B890-EAE07AFEFA0F}" destId="{7E4B34EA-9194-4C56-893D-F51B1ED3A142}" srcOrd="1" destOrd="0" presId="urn:microsoft.com/office/officeart/2005/8/layout/vList6"/>
    <dgm:cxn modelId="{D2603D31-C53B-474E-AA57-9426832CA50E}" type="presParOf" srcId="{C536F82D-3E6D-424E-9F79-1201220DA32F}" destId="{9054376F-E63A-4637-8138-D83B094A84AF}" srcOrd="3" destOrd="0" presId="urn:microsoft.com/office/officeart/2005/8/layout/vList6"/>
    <dgm:cxn modelId="{D37857A0-07A2-4A75-8019-E129BF091845}" type="presParOf" srcId="{C536F82D-3E6D-424E-9F79-1201220DA32F}" destId="{E09DCBCF-A040-4600-ACA0-4A26C61DD43D}" srcOrd="4" destOrd="0" presId="urn:microsoft.com/office/officeart/2005/8/layout/vList6"/>
    <dgm:cxn modelId="{84FCD926-3871-45C8-9959-C3EDACF52EDA}" type="presParOf" srcId="{E09DCBCF-A040-4600-ACA0-4A26C61DD43D}" destId="{6774DA27-EA88-42ED-BFC0-FFE009A22A0F}" srcOrd="0" destOrd="0" presId="urn:microsoft.com/office/officeart/2005/8/layout/vList6"/>
    <dgm:cxn modelId="{8380E680-D72D-49F9-A9B3-611276FCEF70}" type="presParOf" srcId="{E09DCBCF-A040-4600-ACA0-4A26C61DD43D}" destId="{8184C5D0-78C3-45B3-B58B-36A7EE3227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69F93A-6AE5-4D2A-8F6C-0C0F43E6B7F0}">
      <dsp:nvSpPr>
        <dsp:cNvPr id="0" name=""/>
        <dsp:cNvSpPr/>
      </dsp:nvSpPr>
      <dsp:spPr>
        <a:xfrm>
          <a:off x="0" y="365595"/>
          <a:ext cx="86423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B1536-CDC4-41EE-B15A-656206866025}">
      <dsp:nvSpPr>
        <dsp:cNvPr id="0" name=""/>
        <dsp:cNvSpPr/>
      </dsp:nvSpPr>
      <dsp:spPr>
        <a:xfrm>
          <a:off x="432117" y="85155"/>
          <a:ext cx="6049645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  <a:cs typeface="Arial" charset="0"/>
            </a:rPr>
            <a:t>A glance at oil industry</a:t>
          </a:r>
          <a:endParaRPr lang="en-US" sz="2400" b="1" kern="1200" dirty="0">
            <a:latin typeface="Calibri" pitchFamily="34" charset="0"/>
          </a:endParaRPr>
        </a:p>
      </dsp:txBody>
      <dsp:txXfrm>
        <a:off x="432117" y="85155"/>
        <a:ext cx="6049645" cy="560880"/>
      </dsp:txXfrm>
    </dsp:sp>
    <dsp:sp modelId="{3D2DACEA-D07E-45B1-B995-95FA45E05654}">
      <dsp:nvSpPr>
        <dsp:cNvPr id="0" name=""/>
        <dsp:cNvSpPr/>
      </dsp:nvSpPr>
      <dsp:spPr>
        <a:xfrm>
          <a:off x="0" y="1227435"/>
          <a:ext cx="86423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880000"/>
              <a:satOff val="-10001"/>
              <a:lumOff val="1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F3D7D-8B11-46F5-9C59-4078D93906BB}">
      <dsp:nvSpPr>
        <dsp:cNvPr id="0" name=""/>
        <dsp:cNvSpPr/>
      </dsp:nvSpPr>
      <dsp:spPr>
        <a:xfrm>
          <a:off x="432117" y="946995"/>
          <a:ext cx="6049645" cy="560880"/>
        </a:xfrm>
        <a:prstGeom prst="roundRect">
          <a:avLst/>
        </a:prstGeom>
        <a:solidFill>
          <a:schemeClr val="accent2">
            <a:hueOff val="-2880000"/>
            <a:satOff val="-10001"/>
            <a:lumOff val="1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alibri" pitchFamily="34" charset="0"/>
              <a:cs typeface="Arial" charset="0"/>
            </a:rPr>
            <a:t>Overview of </a:t>
          </a:r>
          <a:r>
            <a:rPr lang="en-US" sz="2400" b="1" kern="1200" dirty="0" err="1" smtClean="0">
              <a:solidFill>
                <a:schemeClr val="tx1"/>
              </a:solidFill>
              <a:latin typeface="Calibri" pitchFamily="34" charset="0"/>
              <a:cs typeface="Arial" charset="0"/>
            </a:rPr>
            <a:t>IndianOil</a:t>
          </a:r>
          <a:endParaRPr lang="en-US" sz="24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432117" y="946995"/>
        <a:ext cx="6049645" cy="560880"/>
      </dsp:txXfrm>
    </dsp:sp>
    <dsp:sp modelId="{ED5176EC-79F1-4169-BEE7-77DCFC74C193}">
      <dsp:nvSpPr>
        <dsp:cNvPr id="0" name=""/>
        <dsp:cNvSpPr/>
      </dsp:nvSpPr>
      <dsp:spPr>
        <a:xfrm>
          <a:off x="0" y="2089275"/>
          <a:ext cx="86423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760000"/>
              <a:satOff val="-20001"/>
              <a:lumOff val="24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D3353-FE87-4025-A775-16D383DD3BF7}">
      <dsp:nvSpPr>
        <dsp:cNvPr id="0" name=""/>
        <dsp:cNvSpPr/>
      </dsp:nvSpPr>
      <dsp:spPr>
        <a:xfrm>
          <a:off x="432117" y="1808835"/>
          <a:ext cx="6049645" cy="560880"/>
        </a:xfrm>
        <a:prstGeom prst="roundRect">
          <a:avLst/>
        </a:prstGeom>
        <a:solidFill>
          <a:schemeClr val="accent2">
            <a:hueOff val="-5760000"/>
            <a:satOff val="-20001"/>
            <a:lumOff val="2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alibri" pitchFamily="34" charset="0"/>
              <a:cs typeface="Arial" charset="0"/>
            </a:rPr>
            <a:t>Accomplishments</a:t>
          </a:r>
          <a:endParaRPr lang="en-US" sz="24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432117" y="1808835"/>
        <a:ext cx="6049645" cy="560880"/>
      </dsp:txXfrm>
    </dsp:sp>
    <dsp:sp modelId="{DD11A1BA-08A9-477A-9449-A26A11BD4C79}">
      <dsp:nvSpPr>
        <dsp:cNvPr id="0" name=""/>
        <dsp:cNvSpPr/>
      </dsp:nvSpPr>
      <dsp:spPr>
        <a:xfrm>
          <a:off x="0" y="2951115"/>
          <a:ext cx="86423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640000"/>
              <a:satOff val="-30002"/>
              <a:lumOff val="36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3002F-BA85-4D88-9ED0-CC367B3E9399}">
      <dsp:nvSpPr>
        <dsp:cNvPr id="0" name=""/>
        <dsp:cNvSpPr/>
      </dsp:nvSpPr>
      <dsp:spPr>
        <a:xfrm>
          <a:off x="432117" y="2670675"/>
          <a:ext cx="6049645" cy="56088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alibri" pitchFamily="34" charset="0"/>
              <a:cs typeface="Arial" charset="0"/>
            </a:rPr>
            <a:t>Financials</a:t>
          </a:r>
          <a:endParaRPr lang="en-US" sz="24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432117" y="2670675"/>
        <a:ext cx="6049645" cy="560880"/>
      </dsp:txXfrm>
    </dsp:sp>
    <dsp:sp modelId="{127212D4-B8BA-4D82-9FEA-BC611F37E3BC}">
      <dsp:nvSpPr>
        <dsp:cNvPr id="0" name=""/>
        <dsp:cNvSpPr/>
      </dsp:nvSpPr>
      <dsp:spPr>
        <a:xfrm>
          <a:off x="0" y="3812955"/>
          <a:ext cx="86423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1520000"/>
              <a:satOff val="-40002"/>
              <a:lumOff val="48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C63D6-D8F0-48EA-B65B-D847EF4C7D04}">
      <dsp:nvSpPr>
        <dsp:cNvPr id="0" name=""/>
        <dsp:cNvSpPr/>
      </dsp:nvSpPr>
      <dsp:spPr>
        <a:xfrm>
          <a:off x="432117" y="3532515"/>
          <a:ext cx="6049645" cy="560880"/>
        </a:xfrm>
        <a:prstGeom prst="roundRect">
          <a:avLst/>
        </a:prstGeom>
        <a:solidFill>
          <a:schemeClr val="accent2">
            <a:hueOff val="-11520000"/>
            <a:satOff val="-40002"/>
            <a:lumOff val="48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alibri" pitchFamily="34" charset="0"/>
            </a:rPr>
            <a:t>Open forum</a:t>
          </a:r>
          <a:endParaRPr lang="en-US" sz="24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432117" y="3532515"/>
        <a:ext cx="6049645" cy="560880"/>
      </dsp:txXfrm>
    </dsp:sp>
    <dsp:sp modelId="{4830B0E2-81D6-4A94-8E08-F08F25489388}">
      <dsp:nvSpPr>
        <dsp:cNvPr id="0" name=""/>
        <dsp:cNvSpPr/>
      </dsp:nvSpPr>
      <dsp:spPr>
        <a:xfrm>
          <a:off x="0" y="4674794"/>
          <a:ext cx="86423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4AB8E-D24E-4218-93EF-794F311D6EF6}">
      <dsp:nvSpPr>
        <dsp:cNvPr id="0" name=""/>
        <dsp:cNvSpPr/>
      </dsp:nvSpPr>
      <dsp:spPr>
        <a:xfrm>
          <a:off x="432117" y="4394355"/>
          <a:ext cx="604964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tx1"/>
            </a:solidFill>
            <a:cs typeface="Arial" charset="0"/>
          </a:endParaRPr>
        </a:p>
      </dsp:txBody>
      <dsp:txXfrm>
        <a:off x="432117" y="4394355"/>
        <a:ext cx="6049645" cy="560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520EE0-5387-45F7-B812-72ED6AE08E6D}">
      <dsp:nvSpPr>
        <dsp:cNvPr id="0" name=""/>
        <dsp:cNvSpPr/>
      </dsp:nvSpPr>
      <dsp:spPr>
        <a:xfrm>
          <a:off x="0" y="2060"/>
          <a:ext cx="8568952" cy="95411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Oil prices remain volatile</a:t>
          </a:r>
          <a:endParaRPr lang="en-US" sz="2800" b="1" kern="1200" dirty="0">
            <a:latin typeface="Calibri" pitchFamily="34" charset="0"/>
          </a:endParaRPr>
        </a:p>
      </dsp:txBody>
      <dsp:txXfrm>
        <a:off x="0" y="2060"/>
        <a:ext cx="8568952" cy="954115"/>
      </dsp:txXfrm>
    </dsp:sp>
    <dsp:sp modelId="{5B73CDDB-9A07-4436-BD2F-E7A4DC56341F}">
      <dsp:nvSpPr>
        <dsp:cNvPr id="0" name=""/>
        <dsp:cNvSpPr/>
      </dsp:nvSpPr>
      <dsp:spPr>
        <a:xfrm>
          <a:off x="0" y="968635"/>
          <a:ext cx="8568952" cy="95411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European economy shows little signs of recovery</a:t>
          </a:r>
          <a:endParaRPr lang="en-US" sz="28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0" y="968635"/>
        <a:ext cx="8568952" cy="954115"/>
      </dsp:txXfrm>
    </dsp:sp>
    <dsp:sp modelId="{9CFC9D0C-8062-48E0-A104-3444C360ACFA}">
      <dsp:nvSpPr>
        <dsp:cNvPr id="0" name=""/>
        <dsp:cNvSpPr/>
      </dsp:nvSpPr>
      <dsp:spPr>
        <a:xfrm>
          <a:off x="0" y="1935210"/>
          <a:ext cx="8568952" cy="95411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US turns net exporter of petroleum products</a:t>
          </a:r>
          <a:endParaRPr lang="en-US" sz="28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0" y="1935210"/>
        <a:ext cx="8568952" cy="954115"/>
      </dsp:txXfrm>
    </dsp:sp>
    <dsp:sp modelId="{6256516A-2166-4F51-AA31-615E0E771472}">
      <dsp:nvSpPr>
        <dsp:cNvPr id="0" name=""/>
        <dsp:cNvSpPr/>
      </dsp:nvSpPr>
      <dsp:spPr>
        <a:xfrm>
          <a:off x="0" y="2901785"/>
          <a:ext cx="8568952" cy="95411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Depreciating rupee – a worry for oil importers</a:t>
          </a:r>
          <a:endParaRPr lang="en-US" sz="28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0" y="2901785"/>
        <a:ext cx="8568952" cy="954115"/>
      </dsp:txXfrm>
    </dsp:sp>
    <dsp:sp modelId="{815181C6-5DBC-49A8-8A05-CA9AD33D86E6}">
      <dsp:nvSpPr>
        <dsp:cNvPr id="0" name=""/>
        <dsp:cNvSpPr/>
      </dsp:nvSpPr>
      <dsp:spPr>
        <a:xfrm>
          <a:off x="0" y="3868360"/>
          <a:ext cx="8568952" cy="95411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Rajasthan crude oil production touches 175,000 </a:t>
          </a:r>
          <a:r>
            <a:rPr lang="en-US" sz="2800" b="1" kern="1200" dirty="0" err="1" smtClean="0">
              <a:solidFill>
                <a:schemeClr val="tx1"/>
              </a:solidFill>
              <a:latin typeface="Calibri" pitchFamily="34" charset="0"/>
            </a:rPr>
            <a:t>bbl</a:t>
          </a: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/ day </a:t>
          </a:r>
          <a:endParaRPr lang="en-US" sz="28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0" y="3868360"/>
        <a:ext cx="8568952" cy="9541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520EE0-5387-45F7-B812-72ED6AE08E6D}">
      <dsp:nvSpPr>
        <dsp:cNvPr id="0" name=""/>
        <dsp:cNvSpPr/>
      </dsp:nvSpPr>
      <dsp:spPr>
        <a:xfrm>
          <a:off x="0" y="0"/>
          <a:ext cx="8568952" cy="842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Domestic refining capacity up by 10 % to 213.2 MMTPA</a:t>
          </a:r>
          <a:endParaRPr lang="en-US" sz="2800" b="1" kern="1200" dirty="0">
            <a:latin typeface="Calibri" pitchFamily="34" charset="0"/>
          </a:endParaRPr>
        </a:p>
      </dsp:txBody>
      <dsp:txXfrm>
        <a:off x="0" y="0"/>
        <a:ext cx="8568952" cy="842400"/>
      </dsp:txXfrm>
    </dsp:sp>
    <dsp:sp modelId="{5B73CDDB-9A07-4436-BD2F-E7A4DC56341F}">
      <dsp:nvSpPr>
        <dsp:cNvPr id="0" name=""/>
        <dsp:cNvSpPr/>
      </dsp:nvSpPr>
      <dsp:spPr>
        <a:xfrm>
          <a:off x="0" y="957801"/>
          <a:ext cx="8568952" cy="842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Domestic POL demand grows by 4.9% over 2010-11</a:t>
          </a:r>
          <a:endParaRPr lang="en-US" sz="28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0" y="957801"/>
        <a:ext cx="8568952" cy="842400"/>
      </dsp:txXfrm>
    </dsp:sp>
    <dsp:sp modelId="{9CFC9D0C-8062-48E0-A104-3444C360ACFA}">
      <dsp:nvSpPr>
        <dsp:cNvPr id="0" name=""/>
        <dsp:cNvSpPr/>
      </dsp:nvSpPr>
      <dsp:spPr>
        <a:xfrm>
          <a:off x="0" y="1911522"/>
          <a:ext cx="8568952" cy="842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Uncertainties engulf domestic gas output</a:t>
          </a:r>
          <a:endParaRPr lang="en-US" sz="28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0" y="1911522"/>
        <a:ext cx="8568952" cy="842400"/>
      </dsp:txXfrm>
    </dsp:sp>
    <dsp:sp modelId="{6256516A-2166-4F51-AA31-615E0E771472}">
      <dsp:nvSpPr>
        <dsp:cNvPr id="0" name=""/>
        <dsp:cNvSpPr/>
      </dsp:nvSpPr>
      <dsp:spPr>
        <a:xfrm>
          <a:off x="0" y="2915968"/>
          <a:ext cx="8568952" cy="842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India – 3</a:t>
          </a:r>
          <a:r>
            <a:rPr lang="en-US" sz="2800" b="1" kern="1200" baseline="30000" dirty="0" smtClean="0">
              <a:solidFill>
                <a:schemeClr val="tx1"/>
              </a:solidFill>
              <a:latin typeface="Calibri" pitchFamily="34" charset="0"/>
            </a:rPr>
            <a:t>rd</a:t>
          </a: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 largest Asian LNG buyer in 2011</a:t>
          </a:r>
          <a:endParaRPr lang="en-US" sz="28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0" y="2915968"/>
        <a:ext cx="8568952" cy="842400"/>
      </dsp:txXfrm>
    </dsp:sp>
    <dsp:sp modelId="{815181C6-5DBC-49A8-8A05-CA9AD33D86E6}">
      <dsp:nvSpPr>
        <dsp:cNvPr id="0" name=""/>
        <dsp:cNvSpPr/>
      </dsp:nvSpPr>
      <dsp:spPr>
        <a:xfrm>
          <a:off x="0" y="3910128"/>
          <a:ext cx="8568952" cy="842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Crude oil imports @ USD 141</a:t>
          </a:r>
          <a:r>
            <a:rPr lang="en-US" sz="2800" b="1" kern="1200" dirty="0" smtClean="0">
              <a:solidFill>
                <a:srgbClr val="FF0000"/>
              </a:solidFill>
              <a:latin typeface="Calibri" pitchFamily="34" charset="0"/>
            </a:rPr>
            <a:t> </a:t>
          </a: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billion, 7.5% of GDP</a:t>
          </a:r>
          <a:endParaRPr lang="en-US" sz="28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0" y="3910128"/>
        <a:ext cx="8568952" cy="842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520EE0-5387-45F7-B812-72ED6AE08E6D}">
      <dsp:nvSpPr>
        <dsp:cNvPr id="0" name=""/>
        <dsp:cNvSpPr/>
      </dsp:nvSpPr>
      <dsp:spPr>
        <a:xfrm>
          <a:off x="0" y="2974"/>
          <a:ext cx="4271749" cy="73116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 group refineries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0" y="2974"/>
        <a:ext cx="4271749" cy="731161"/>
      </dsp:txXfrm>
    </dsp:sp>
    <dsp:sp modelId="{5B73CDDB-9A07-4436-BD2F-E7A4DC56341F}">
      <dsp:nvSpPr>
        <dsp:cNvPr id="0" name=""/>
        <dsp:cNvSpPr/>
      </dsp:nvSpPr>
      <dsp:spPr>
        <a:xfrm>
          <a:off x="0" y="744218"/>
          <a:ext cx="4271749" cy="73116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Crude, products and gas pipelines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0" y="744218"/>
        <a:ext cx="4271749" cy="731161"/>
      </dsp:txXfrm>
    </dsp:sp>
    <dsp:sp modelId="{9873196A-7731-47D5-94FA-CF1E19CF0C57}">
      <dsp:nvSpPr>
        <dsp:cNvPr id="0" name=""/>
        <dsp:cNvSpPr/>
      </dsp:nvSpPr>
      <dsp:spPr>
        <a:xfrm>
          <a:off x="0" y="1485463"/>
          <a:ext cx="4271749" cy="73116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Robust marketing network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0" y="1485463"/>
        <a:ext cx="4271749" cy="731161"/>
      </dsp:txXfrm>
    </dsp:sp>
    <dsp:sp modelId="{05A7D7E3-7E21-40A5-98A0-74712A355D9C}">
      <dsp:nvSpPr>
        <dsp:cNvPr id="0" name=""/>
        <dsp:cNvSpPr/>
      </dsp:nvSpPr>
      <dsp:spPr>
        <a:xfrm>
          <a:off x="0" y="2226707"/>
          <a:ext cx="4271749" cy="73116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Petrochemicals – spreading footprints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0" y="2226707"/>
        <a:ext cx="4271749" cy="731161"/>
      </dsp:txXfrm>
    </dsp:sp>
    <dsp:sp modelId="{50A5378D-3D23-4A8D-98AE-46B7C2BE2887}">
      <dsp:nvSpPr>
        <dsp:cNvPr id="0" name=""/>
        <dsp:cNvSpPr/>
      </dsp:nvSpPr>
      <dsp:spPr>
        <a:xfrm>
          <a:off x="0" y="2968260"/>
          <a:ext cx="4271749" cy="73116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R&amp;D – among the best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0" y="2968260"/>
        <a:ext cx="4271749" cy="731161"/>
      </dsp:txXfrm>
    </dsp:sp>
    <dsp:sp modelId="{9B82B463-FC1E-4346-B3CA-945C4BA78877}">
      <dsp:nvSpPr>
        <dsp:cNvPr id="0" name=""/>
        <dsp:cNvSpPr/>
      </dsp:nvSpPr>
      <dsp:spPr>
        <a:xfrm>
          <a:off x="0" y="3709195"/>
          <a:ext cx="4271749" cy="73116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Gas marketing, infrastructure</a:t>
          </a:r>
          <a:endParaRPr lang="en-US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0" y="3709195"/>
        <a:ext cx="4271749" cy="731161"/>
      </dsp:txXfrm>
    </dsp:sp>
    <dsp:sp modelId="{71306A99-B153-467D-8F8E-321C8DD8D1A1}">
      <dsp:nvSpPr>
        <dsp:cNvPr id="0" name=""/>
        <dsp:cNvSpPr/>
      </dsp:nvSpPr>
      <dsp:spPr>
        <a:xfrm>
          <a:off x="0" y="4450897"/>
          <a:ext cx="4271749" cy="73116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Renewables, nuclear, upstream ventures</a:t>
          </a:r>
          <a:endParaRPr lang="en-US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0" y="4450897"/>
        <a:ext cx="4271749" cy="7311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FC9D0C-8062-48E0-A104-3444C360ACFA}">
      <dsp:nvSpPr>
        <dsp:cNvPr id="0" name=""/>
        <dsp:cNvSpPr/>
      </dsp:nvSpPr>
      <dsp:spPr>
        <a:xfrm>
          <a:off x="0" y="0"/>
          <a:ext cx="8402644" cy="984719"/>
        </a:xfrm>
        <a:prstGeom prst="roundRect">
          <a:avLst/>
        </a:prstGeom>
        <a:solidFill>
          <a:srgbClr val="A7A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ts val="36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n-US" sz="2800" b="1" kern="1200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st</a:t>
          </a: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Board meeting of the </a:t>
          </a:r>
          <a:r>
            <a:rPr lang="en-US" sz="2800" b="1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Maharatna</a:t>
          </a: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Board in March 2012 </a:t>
          </a:r>
          <a:endParaRPr lang="en-US" sz="28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0" y="0"/>
        <a:ext cx="8402644" cy="984719"/>
      </dsp:txXfrm>
    </dsp:sp>
    <dsp:sp modelId="{05A7D7E3-7E21-40A5-98A0-74712A355D9C}">
      <dsp:nvSpPr>
        <dsp:cNvPr id="0" name=""/>
        <dsp:cNvSpPr/>
      </dsp:nvSpPr>
      <dsp:spPr>
        <a:xfrm>
          <a:off x="0" y="991297"/>
          <a:ext cx="8402644" cy="984719"/>
        </a:xfrm>
        <a:prstGeom prst="roundRect">
          <a:avLst/>
        </a:prstGeom>
        <a:solidFill>
          <a:srgbClr val="A7A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For the first time turnover surpasses 4,00,000 </a:t>
          </a:r>
          <a:r>
            <a:rPr lang="en-US" sz="2800" b="1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crore</a:t>
          </a: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mark (Rs. 409,957 </a:t>
          </a:r>
          <a:r>
            <a:rPr lang="en-US" sz="2800" b="1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crore</a:t>
          </a: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</a:t>
          </a:r>
          <a:endParaRPr lang="en-US" sz="28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0" y="991297"/>
        <a:ext cx="8402644" cy="984719"/>
      </dsp:txXfrm>
    </dsp:sp>
    <dsp:sp modelId="{50A5378D-3D23-4A8D-98AE-46B7C2BE2887}">
      <dsp:nvSpPr>
        <dsp:cNvPr id="0" name=""/>
        <dsp:cNvSpPr/>
      </dsp:nvSpPr>
      <dsp:spPr>
        <a:xfrm>
          <a:off x="0" y="1987957"/>
          <a:ext cx="8402644" cy="984719"/>
        </a:xfrm>
        <a:prstGeom prst="roundRect">
          <a:avLst/>
        </a:prstGeom>
        <a:solidFill>
          <a:srgbClr val="A7A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Domestic sales exceed 70 MMT during 2011-12</a:t>
          </a:r>
          <a:endParaRPr lang="en-US" sz="28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0" y="1987957"/>
        <a:ext cx="8402644" cy="984719"/>
      </dsp:txXfrm>
    </dsp:sp>
    <dsp:sp modelId="{9B82B463-FC1E-4346-B3CA-945C4BA78877}">
      <dsp:nvSpPr>
        <dsp:cNvPr id="0" name=""/>
        <dsp:cNvSpPr/>
      </dsp:nvSpPr>
      <dsp:spPr>
        <a:xfrm>
          <a:off x="0" y="2981445"/>
          <a:ext cx="8402644" cy="984719"/>
        </a:xfrm>
        <a:prstGeom prst="roundRect">
          <a:avLst/>
        </a:prstGeom>
        <a:solidFill>
          <a:srgbClr val="A7A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ts val="36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7 more cities placed on the Euro-IV map, taking the total to 20</a:t>
          </a:r>
          <a:endParaRPr lang="en-US" sz="28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0" y="2981445"/>
        <a:ext cx="8402644" cy="984719"/>
      </dsp:txXfrm>
    </dsp:sp>
    <dsp:sp modelId="{8E728CD8-C7AF-49AF-B61A-93F9A62ECAF4}">
      <dsp:nvSpPr>
        <dsp:cNvPr id="0" name=""/>
        <dsp:cNvSpPr/>
      </dsp:nvSpPr>
      <dsp:spPr>
        <a:xfrm>
          <a:off x="0" y="3976391"/>
          <a:ext cx="8402644" cy="984719"/>
        </a:xfrm>
        <a:prstGeom prst="roundRect">
          <a:avLst/>
        </a:prstGeom>
        <a:solidFill>
          <a:srgbClr val="A7A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Robust growth plans - ongoing projects worth </a:t>
          </a:r>
        </a:p>
        <a:p>
          <a:pPr lvl="0" algn="l" defTabSz="12446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itchFamily="34" charset="0"/>
            </a:rPr>
            <a:t>Rs. 46,000 </a:t>
          </a:r>
          <a:r>
            <a:rPr lang="en-US" sz="2800" b="1" kern="1200" dirty="0" err="1" smtClean="0">
              <a:solidFill>
                <a:schemeClr val="tx1"/>
              </a:solidFill>
              <a:latin typeface="Calibri" pitchFamily="34" charset="0"/>
            </a:rPr>
            <a:t>crore</a:t>
          </a:r>
          <a:endParaRPr lang="en-US" sz="2800" b="1" kern="1200" dirty="0">
            <a:latin typeface="Calibri" pitchFamily="34" charset="0"/>
          </a:endParaRPr>
        </a:p>
      </dsp:txBody>
      <dsp:txXfrm>
        <a:off x="0" y="3976391"/>
        <a:ext cx="8402644" cy="9847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E1C90F-EFD4-4F2D-A64D-DD40BD5FE462}">
      <dsp:nvSpPr>
        <dsp:cNvPr id="0" name=""/>
        <dsp:cNvSpPr/>
      </dsp:nvSpPr>
      <dsp:spPr>
        <a:xfrm rot="5400000">
          <a:off x="2259386" y="-685206"/>
          <a:ext cx="965357" cy="2580766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Calibri" pitchFamily="34" charset="0"/>
            </a:rPr>
            <a:t>Polyethylene</a:t>
          </a:r>
          <a:endParaRPr lang="en-US" sz="1800" b="1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Calibri" pitchFamily="34" charset="0"/>
            </a:rPr>
            <a:t>Poly-propylene</a:t>
          </a:r>
          <a:endParaRPr lang="en-US" sz="1800" b="1" kern="1200" dirty="0">
            <a:latin typeface="Calibri" pitchFamily="34" charset="0"/>
          </a:endParaRPr>
        </a:p>
      </dsp:txBody>
      <dsp:txXfrm rot="5400000">
        <a:off x="2259386" y="-685206"/>
        <a:ext cx="965357" cy="2580766"/>
      </dsp:txXfrm>
    </dsp:sp>
    <dsp:sp modelId="{4ABCC500-F236-468C-9D26-AC0A359A70E7}">
      <dsp:nvSpPr>
        <dsp:cNvPr id="0" name=""/>
        <dsp:cNvSpPr/>
      </dsp:nvSpPr>
      <dsp:spPr>
        <a:xfrm>
          <a:off x="0" y="6"/>
          <a:ext cx="1451681" cy="120669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chemeClr val="tx1"/>
              </a:solidFill>
              <a:latin typeface="Calibri" pitchFamily="34" charset="0"/>
            </a:rPr>
            <a:t>Polyolefins</a:t>
          </a:r>
          <a:endParaRPr lang="en-US" sz="19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0" y="6"/>
        <a:ext cx="1451681" cy="1206696"/>
      </dsp:txXfrm>
    </dsp:sp>
    <dsp:sp modelId="{7495F18F-994A-4B3F-88B1-1C276FCBD0E3}">
      <dsp:nvSpPr>
        <dsp:cNvPr id="0" name=""/>
        <dsp:cNvSpPr/>
      </dsp:nvSpPr>
      <dsp:spPr>
        <a:xfrm rot="5400000">
          <a:off x="2259386" y="581824"/>
          <a:ext cx="965357" cy="2580766"/>
        </a:xfrm>
        <a:prstGeom prst="round2SameRect">
          <a:avLst/>
        </a:prstGeom>
        <a:solidFill>
          <a:srgbClr val="99FF99">
            <a:alpha val="89804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Calibri" pitchFamily="34" charset="0"/>
            </a:rPr>
            <a:t>PTA</a:t>
          </a:r>
          <a:endParaRPr lang="en-US" sz="1800" b="1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Calibri" pitchFamily="34" charset="0"/>
            </a:rPr>
            <a:t>LAB</a:t>
          </a:r>
          <a:endParaRPr lang="en-US" sz="1800" b="1" kern="1200" dirty="0">
            <a:latin typeface="Calibri" pitchFamily="34" charset="0"/>
          </a:endParaRPr>
        </a:p>
      </dsp:txBody>
      <dsp:txXfrm rot="5400000">
        <a:off x="2259386" y="581824"/>
        <a:ext cx="965357" cy="2580766"/>
      </dsp:txXfrm>
    </dsp:sp>
    <dsp:sp modelId="{E6DCA138-1A54-4C64-9975-7E9B609878C7}">
      <dsp:nvSpPr>
        <dsp:cNvPr id="0" name=""/>
        <dsp:cNvSpPr/>
      </dsp:nvSpPr>
      <dsp:spPr>
        <a:xfrm>
          <a:off x="0" y="1268859"/>
          <a:ext cx="1451681" cy="1206696"/>
        </a:xfrm>
        <a:prstGeom prst="roundRect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  <a:latin typeface="Calibri" pitchFamily="34" charset="0"/>
            </a:rPr>
            <a:t>Aromatics</a:t>
          </a:r>
        </a:p>
      </dsp:txBody>
      <dsp:txXfrm>
        <a:off x="0" y="1268859"/>
        <a:ext cx="1451681" cy="1206696"/>
      </dsp:txXfrm>
    </dsp:sp>
    <dsp:sp modelId="{81531B62-21AF-4109-A5B6-6E3FB2223039}">
      <dsp:nvSpPr>
        <dsp:cNvPr id="0" name=""/>
        <dsp:cNvSpPr/>
      </dsp:nvSpPr>
      <dsp:spPr>
        <a:xfrm rot="5400000">
          <a:off x="2259386" y="1848856"/>
          <a:ext cx="965357" cy="2580766"/>
        </a:xfrm>
        <a:prstGeom prst="round2SameRect">
          <a:avLst/>
        </a:prstGeom>
        <a:solidFill>
          <a:srgbClr val="FFFF99">
            <a:alpha val="89804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Calibri" pitchFamily="34" charset="0"/>
            </a:rPr>
            <a:t>MEG</a:t>
          </a:r>
          <a:endParaRPr lang="en-US" sz="1800" b="1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Calibri" pitchFamily="34" charset="0"/>
            </a:rPr>
            <a:t>DEG</a:t>
          </a:r>
          <a:endParaRPr lang="en-US" sz="1800" b="1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Calibri" pitchFamily="34" charset="0"/>
            </a:rPr>
            <a:t>TEG</a:t>
          </a:r>
          <a:endParaRPr lang="en-US" sz="1800" b="1" kern="1200" dirty="0">
            <a:latin typeface="Calibri" pitchFamily="34" charset="0"/>
          </a:endParaRPr>
        </a:p>
      </dsp:txBody>
      <dsp:txXfrm rot="5400000">
        <a:off x="2259386" y="1848856"/>
        <a:ext cx="965357" cy="2580766"/>
      </dsp:txXfrm>
    </dsp:sp>
    <dsp:sp modelId="{E814B3B5-F77E-4522-9AE5-8DA296243B44}">
      <dsp:nvSpPr>
        <dsp:cNvPr id="0" name=""/>
        <dsp:cNvSpPr/>
      </dsp:nvSpPr>
      <dsp:spPr>
        <a:xfrm>
          <a:off x="0" y="2535891"/>
          <a:ext cx="1451681" cy="1206696"/>
        </a:xfrm>
        <a:prstGeom prst="roundRect">
          <a:avLst/>
        </a:prstGeom>
        <a:solidFill>
          <a:srgbClr val="FFD581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  <a:latin typeface="Calibri" pitchFamily="34" charset="0"/>
            </a:rPr>
            <a:t>Glycols</a:t>
          </a:r>
        </a:p>
      </dsp:txBody>
      <dsp:txXfrm>
        <a:off x="0" y="2535891"/>
        <a:ext cx="1451681" cy="120669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104FB5-D460-488C-99E7-972626876BF9}">
      <dsp:nvSpPr>
        <dsp:cNvPr id="0" name=""/>
        <dsp:cNvSpPr/>
      </dsp:nvSpPr>
      <dsp:spPr>
        <a:xfrm>
          <a:off x="1675208" y="0"/>
          <a:ext cx="3798089" cy="1614653"/>
        </a:xfrm>
        <a:prstGeom prst="rightArrow">
          <a:avLst>
            <a:gd name="adj1" fmla="val 75000"/>
            <a:gd name="adj2" fmla="val 50000"/>
          </a:avLst>
        </a:prstGeom>
        <a:solidFill>
          <a:srgbClr val="FFE36D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Calibri" pitchFamily="34" charset="0"/>
            </a:rPr>
            <a:t>Aviation, terminaling and retail</a:t>
          </a:r>
          <a:endParaRPr lang="en-US" sz="2400" b="1" kern="1200" dirty="0">
            <a:latin typeface="Calibri" pitchFamily="34" charset="0"/>
          </a:endParaRPr>
        </a:p>
        <a:p>
          <a:pPr marL="228600" lvl="1" indent="-228600" algn="l" defTabSz="10668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Calibri" pitchFamily="34" charset="0"/>
            </a:rPr>
            <a:t>Leader in aviation</a:t>
          </a:r>
          <a:endParaRPr lang="en-US" sz="2400" b="1" kern="1200" dirty="0">
            <a:latin typeface="Calibri" pitchFamily="34" charset="0"/>
          </a:endParaRPr>
        </a:p>
      </dsp:txBody>
      <dsp:txXfrm>
        <a:off x="1675208" y="0"/>
        <a:ext cx="3798089" cy="1614653"/>
      </dsp:txXfrm>
    </dsp:sp>
    <dsp:sp modelId="{97C03403-6B35-4F12-A7B2-09B12FD11639}">
      <dsp:nvSpPr>
        <dsp:cNvPr id="0" name=""/>
        <dsp:cNvSpPr/>
      </dsp:nvSpPr>
      <dsp:spPr>
        <a:xfrm>
          <a:off x="5" y="0"/>
          <a:ext cx="1675202" cy="161465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accent6"/>
              </a:solidFill>
              <a:latin typeface="Calibri" pitchFamily="34" charset="0"/>
            </a:rPr>
            <a:t>IndianOil</a:t>
          </a:r>
          <a:r>
            <a:rPr lang="en-US" sz="2000" b="1" kern="1200" dirty="0" smtClean="0">
              <a:solidFill>
                <a:schemeClr val="accent6"/>
              </a:solidFill>
              <a:latin typeface="Calibri" pitchFamily="34" charset="0"/>
            </a:rPr>
            <a:t> Mauritius Ltd. (IOML)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6600"/>
              </a:solidFill>
              <a:latin typeface="Calibri" pitchFamily="34" charset="0"/>
              <a:cs typeface="Constantia"/>
            </a:rPr>
            <a:t>(100% Stake</a:t>
          </a:r>
          <a:endParaRPr lang="en-US" sz="1800" kern="1200" dirty="0">
            <a:solidFill>
              <a:schemeClr val="accent6"/>
            </a:solidFill>
          </a:endParaRPr>
        </a:p>
      </dsp:txBody>
      <dsp:txXfrm>
        <a:off x="5" y="0"/>
        <a:ext cx="1675202" cy="1614653"/>
      </dsp:txXfrm>
    </dsp:sp>
    <dsp:sp modelId="{7E4B34EA-9194-4C56-893D-F51B1ED3A142}">
      <dsp:nvSpPr>
        <dsp:cNvPr id="0" name=""/>
        <dsp:cNvSpPr/>
      </dsp:nvSpPr>
      <dsp:spPr>
        <a:xfrm>
          <a:off x="1675208" y="1776118"/>
          <a:ext cx="3798089" cy="1614653"/>
        </a:xfrm>
        <a:prstGeom prst="rightArrow">
          <a:avLst>
            <a:gd name="adj1" fmla="val 75000"/>
            <a:gd name="adj2" fmla="val 50000"/>
          </a:avLst>
        </a:prstGeom>
        <a:solidFill>
          <a:srgbClr val="FFE36D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Calibri" pitchFamily="34" charset="0"/>
            </a:rPr>
            <a:t>Storage, terminaling and retail business</a:t>
          </a:r>
        </a:p>
        <a:p>
          <a:pPr marL="228600" lvl="1" indent="-228600" algn="l" defTabSz="10668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Calibri" pitchFamily="34" charset="0"/>
            </a:rPr>
            <a:t>157 retail outlets</a:t>
          </a:r>
        </a:p>
      </dsp:txBody>
      <dsp:txXfrm>
        <a:off x="1675208" y="1776118"/>
        <a:ext cx="3798089" cy="1614653"/>
      </dsp:txXfrm>
    </dsp:sp>
    <dsp:sp modelId="{E8FE98F5-1686-4FC2-9C7A-F173B91FFD63}">
      <dsp:nvSpPr>
        <dsp:cNvPr id="0" name=""/>
        <dsp:cNvSpPr/>
      </dsp:nvSpPr>
      <dsp:spPr>
        <a:xfrm>
          <a:off x="5" y="1776118"/>
          <a:ext cx="1675202" cy="161465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6"/>
              </a:solidFill>
              <a:latin typeface="Calibri" pitchFamily="34" charset="0"/>
            </a:rPr>
            <a:t>Lanka IOC Ltd.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6600"/>
              </a:solidFill>
              <a:latin typeface="Calibri" pitchFamily="34" charset="0"/>
              <a:cs typeface="Constantia"/>
            </a:rPr>
            <a:t>(75.1% Stake)</a:t>
          </a:r>
          <a:endParaRPr lang="en-US" sz="1800" b="1" kern="1200" dirty="0" smtClean="0">
            <a:solidFill>
              <a:srgbClr val="006600"/>
            </a:solidFill>
            <a:latin typeface="Calibri" pitchFamily="34" charset="0"/>
          </a:endParaRPr>
        </a:p>
      </dsp:txBody>
      <dsp:txXfrm>
        <a:off x="5" y="1776118"/>
        <a:ext cx="1675202" cy="1614653"/>
      </dsp:txXfrm>
    </dsp:sp>
    <dsp:sp modelId="{8184C5D0-78C3-45B3-B58B-36A7EE3227D0}">
      <dsp:nvSpPr>
        <dsp:cNvPr id="0" name=""/>
        <dsp:cNvSpPr/>
      </dsp:nvSpPr>
      <dsp:spPr>
        <a:xfrm>
          <a:off x="1675208" y="3552236"/>
          <a:ext cx="3798089" cy="1614653"/>
        </a:xfrm>
        <a:prstGeom prst="rightArrow">
          <a:avLst>
            <a:gd name="adj1" fmla="val 75000"/>
            <a:gd name="adj2" fmla="val 50000"/>
          </a:avLst>
        </a:prstGeom>
        <a:solidFill>
          <a:srgbClr val="FFE36D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/>
        </a:p>
        <a:p>
          <a:pPr marL="228600" lvl="1" indent="-228600" algn="l" defTabSz="10668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Calibri" pitchFamily="34" charset="0"/>
            </a:rPr>
            <a:t>Marketing of Lubes</a:t>
          </a:r>
          <a:endParaRPr lang="en-US" sz="2400" b="1" kern="1200" dirty="0"/>
        </a:p>
      </dsp:txBody>
      <dsp:txXfrm>
        <a:off x="1675208" y="3552236"/>
        <a:ext cx="3798089" cy="1614653"/>
      </dsp:txXfrm>
    </dsp:sp>
    <dsp:sp modelId="{6774DA27-EA88-42ED-BFC0-FFE009A22A0F}">
      <dsp:nvSpPr>
        <dsp:cNvPr id="0" name=""/>
        <dsp:cNvSpPr/>
      </dsp:nvSpPr>
      <dsp:spPr>
        <a:xfrm>
          <a:off x="5" y="3552236"/>
          <a:ext cx="1675202" cy="161465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6"/>
              </a:solidFill>
              <a:latin typeface="Calibri" pitchFamily="34" charset="0"/>
            </a:rPr>
            <a:t>IOC Middle East FZE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6600"/>
              </a:solidFill>
              <a:latin typeface="Calibri" pitchFamily="34" charset="0"/>
              <a:cs typeface="Constantia"/>
            </a:rPr>
            <a:t>(100% Stake)</a:t>
          </a:r>
          <a:endParaRPr lang="en-US" sz="1800" b="1" kern="1200" dirty="0" smtClean="0">
            <a:solidFill>
              <a:schemeClr val="accent6"/>
            </a:solidFill>
            <a:latin typeface="Calibri" pitchFamily="34" charset="0"/>
          </a:endParaRPr>
        </a:p>
      </dsp:txBody>
      <dsp:txXfrm>
        <a:off x="5" y="3552236"/>
        <a:ext cx="1675202" cy="1614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0.24902</cdr:x>
      <cdr:y>0.14094</cdr:y>
    </cdr:from>
    <cdr:to>
      <cdr:x>0.39077</cdr:x>
      <cdr:y>0.23954</cdr:y>
    </cdr:to>
    <cdr:sp macro="" textlink="">
      <cdr:nvSpPr>
        <cdr:cNvPr id="2" name="Right Arrow 1"/>
        <cdr:cNvSpPr/>
      </cdr:nvSpPr>
      <cdr:spPr>
        <a:xfrm xmlns:a="http://schemas.openxmlformats.org/drawingml/2006/main" rot="20895200">
          <a:off x="2232298" y="700284"/>
          <a:ext cx="1270716" cy="48989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C000"/>
        </a:solidFill>
        <a:ln xmlns:a="http://schemas.openxmlformats.org/drawingml/2006/main" w="25400" cap="flat" cmpd="sng" algn="ctr">
          <a:solidFill>
            <a:srgbClr val="333399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  <a:cs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  <a:cs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  <a:cs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  <a:cs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  <a:cs typeface="Arial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/>
              <a:cs typeface="Arial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/>
              <a:cs typeface="Arial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/>
              <a:cs typeface="Arial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Calibri" pitchFamily="34" charset="0"/>
              <a:cs typeface="Calibri" pitchFamily="34" charset="0"/>
            </a:rPr>
            <a:t>4.8%</a:t>
          </a:r>
          <a:endParaRPr lang="en-IN" sz="16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0.51329</cdr:x>
      <cdr:y>0.10543</cdr:y>
    </cdr:from>
    <cdr:to>
      <cdr:x>0.65504</cdr:x>
      <cdr:y>0.20403</cdr:y>
    </cdr:to>
    <cdr:sp macro="" textlink="">
      <cdr:nvSpPr>
        <cdr:cNvPr id="3" name="Right Arrow 2"/>
        <cdr:cNvSpPr/>
      </cdr:nvSpPr>
      <cdr:spPr>
        <a:xfrm xmlns:a="http://schemas.openxmlformats.org/drawingml/2006/main" rot="21086766">
          <a:off x="4601366" y="523827"/>
          <a:ext cx="1270716" cy="48990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C000"/>
        </a:solidFill>
        <a:ln xmlns:a="http://schemas.openxmlformats.org/drawingml/2006/main" w="25400" cap="flat" cmpd="sng" algn="ctr">
          <a:solidFill>
            <a:srgbClr val="333399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  <a:cs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  <a:cs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  <a:cs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  <a:cs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  <a:cs typeface="Arial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/>
              <a:cs typeface="Arial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/>
              <a:cs typeface="Arial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/>
              <a:cs typeface="Arial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Calibri" pitchFamily="34" charset="0"/>
              <a:cs typeface="Calibri" pitchFamily="34" charset="0"/>
            </a:rPr>
            <a:t>5.0%</a:t>
          </a:r>
          <a:endParaRPr lang="en-IN" sz="16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0.66537</cdr:x>
      <cdr:y>0.08955</cdr:y>
    </cdr:from>
    <cdr:to>
      <cdr:x>0.72975</cdr:x>
      <cdr:y>0.15973</cdr:y>
    </cdr:to>
    <cdr:sp macro="" textlink="">
      <cdr:nvSpPr>
        <cdr:cNvPr id="4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4168" y="432048"/>
          <a:ext cx="588623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sq">
          <a:noFill/>
          <a:miter lim="800000"/>
          <a:headEnd type="none" w="sm" len="sm"/>
          <a:tailEnd type="none" w="sm" len="sm"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0000"/>
              </a:solidFill>
              <a:latin typeface="Century Gothic" pitchFamily="34" charset="0"/>
            </a:rPr>
            <a:t>70.1</a:t>
          </a:r>
          <a:endParaRPr lang="en-US" sz="1600" b="1" dirty="0">
            <a:solidFill>
              <a:srgbClr val="000000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0.4055</cdr:x>
      <cdr:y>0.1194</cdr:y>
    </cdr:from>
    <cdr:to>
      <cdr:x>0.46987</cdr:x>
      <cdr:y>0.18958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07904" y="576064"/>
          <a:ext cx="588623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sq">
          <a:noFill/>
          <a:miter lim="800000"/>
          <a:headEnd type="none" w="sm" len="sm"/>
          <a:tailEnd type="none" w="sm" len="sm"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0000"/>
              </a:solidFill>
              <a:latin typeface="Century Gothic" pitchFamily="34" charset="0"/>
            </a:rPr>
            <a:t>66.7</a:t>
          </a:r>
          <a:endParaRPr lang="en-US" sz="1600" b="1" dirty="0">
            <a:solidFill>
              <a:srgbClr val="000000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0.14563</cdr:x>
      <cdr:y>0.16418</cdr:y>
    </cdr:from>
    <cdr:to>
      <cdr:x>0.21</cdr:x>
      <cdr:y>0.23435</cdr:y>
    </cdr:to>
    <cdr:sp macro="" textlink="">
      <cdr:nvSpPr>
        <cdr:cNvPr id="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31640" y="792088"/>
          <a:ext cx="588623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sq">
          <a:noFill/>
          <a:miter lim="800000"/>
          <a:headEnd type="none" w="sm" len="sm"/>
          <a:tailEnd type="none" w="sm" len="sm"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0000"/>
              </a:solidFill>
              <a:latin typeface="Century Gothic" pitchFamily="34" charset="0"/>
            </a:rPr>
            <a:t>63.6</a:t>
          </a:r>
          <a:endParaRPr lang="en-US" sz="1600" b="1" dirty="0">
            <a:solidFill>
              <a:srgbClr val="000000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0.17713</cdr:x>
      <cdr:y>0.04478</cdr:y>
    </cdr:from>
    <cdr:to>
      <cdr:x>0.71262</cdr:x>
      <cdr:y>0.16418</cdr:y>
    </cdr:to>
    <cdr:grpSp>
      <cdr:nvGrpSpPr>
        <cdr:cNvPr id="7" name="Group 6"/>
        <cdr:cNvGrpSpPr/>
      </cdr:nvGrpSpPr>
      <cdr:grpSpPr>
        <a:xfrm xmlns:a="http://schemas.openxmlformats.org/drawingml/2006/main">
          <a:off x="1587880" y="222492"/>
          <a:ext cx="4800393" cy="593245"/>
          <a:chOff x="1621722" y="-432098"/>
          <a:chExt cx="4756662" cy="576096"/>
        </a:xfrm>
      </cdr:grpSpPr>
      <cdr:sp macro="" textlink="">
        <cdr:nvSpPr>
          <cdr:cNvPr id="8" name="Straight Connector 7"/>
          <cdr:cNvSpPr/>
        </cdr:nvSpPr>
        <cdr:spPr>
          <a:xfrm xmlns:a="http://schemas.openxmlformats.org/drawingml/2006/main" flipV="1">
            <a:off x="1621722" y="-288074"/>
            <a:ext cx="2448282" cy="432072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 cap="flat" cmpd="sng" algn="ctr">
            <a:solidFill>
              <a:srgbClr val="FF0000"/>
            </a:solidFill>
            <a:prstDash val="solid"/>
          </a:ln>
          <a:effectLst xmlns:a="http://schemas.openxmlformats.org/drawingml/2006/main">
            <a:outerShdw blurRad="40000" dist="23000" dir="5400000" rotWithShape="0">
              <a:srgbClr val="000000">
                <a:alpha val="35000"/>
              </a:srgbClr>
            </a:outerShdw>
          </a:effectLst>
        </cdr:spPr>
        <cdr:style>
          <a:lnRef xmlns:a="http://schemas.openxmlformats.org/drawingml/2006/main" idx="3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2">
            <a:schemeClr val="dk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  <a:lvl6pPr marL="22860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6pPr>
            <a:lvl7pPr marL="27432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7pPr>
            <a:lvl8pPr marL="32004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8pPr>
            <a:lvl9pPr marL="36576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9" name="Straight Connector 8"/>
          <cdr:cNvSpPr/>
        </cdr:nvSpPr>
        <cdr:spPr>
          <a:xfrm xmlns:a="http://schemas.openxmlformats.org/drawingml/2006/main" flipV="1">
            <a:off x="4070004" y="-432098"/>
            <a:ext cx="2308380" cy="144024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 cap="flat" cmpd="sng" algn="ctr">
            <a:solidFill>
              <a:srgbClr val="FF0000"/>
            </a:solidFill>
            <a:prstDash val="solid"/>
          </a:ln>
          <a:effectLst xmlns:a="http://schemas.openxmlformats.org/drawingml/2006/main">
            <a:outerShdw blurRad="40000" dist="23000" dir="5400000" rotWithShape="0">
              <a:srgbClr val="000000">
                <a:alpha val="35000"/>
              </a:srgbClr>
            </a:outerShdw>
          </a:effectLst>
        </cdr:spPr>
        <cdr:style>
          <a:lnRef xmlns:a="http://schemas.openxmlformats.org/drawingml/2006/main" idx="3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2">
            <a:schemeClr val="dk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  <a:lvl6pPr marL="22860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6pPr>
            <a:lvl7pPr marL="27432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7pPr>
            <a:lvl8pPr marL="32004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8pPr>
            <a:lvl9pPr marL="3657600" indent="0">
              <a:defRPr sz="1100">
                <a:solidFill>
                  <a:srgbClr val="000000"/>
                </a:solidFill>
                <a:latin typeface="Arial"/>
                <a:cs typeface="Arial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0.14051</cdr:x>
      <cdr:y>0.07246</cdr:y>
    </cdr:from>
    <cdr:to>
      <cdr:x>0.22887</cdr:x>
      <cdr:y>0.13441</cdr:y>
    </cdr:to>
    <cdr:sp macro="" textlink="">
      <cdr:nvSpPr>
        <cdr:cNvPr id="10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9632" y="360040"/>
          <a:ext cx="792102" cy="307801"/>
        </a:xfrm>
        <a:prstGeom xmlns:a="http://schemas.openxmlformats.org/drawingml/2006/main" prst="rect">
          <a:avLst/>
        </a:prstGeom>
        <a:solidFill xmlns:a="http://schemas.openxmlformats.org/drawingml/2006/main">
          <a:srgbClr val="333399"/>
        </a:solidFill>
        <a:ln xmlns:a="http://schemas.openxmlformats.org/drawingml/2006/main" w="38100" cap="flat" cmpd="sng" algn="ctr">
          <a:solidFill>
            <a:srgbClr val="FFFFFF"/>
          </a:solidFill>
          <a:prstDash val="solid"/>
          <a:headEnd type="none" w="sm" len="sm"/>
          <a:tailEnd type="none" w="sm" len="sm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  <a:cs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  <a:cs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  <a:cs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  <a:cs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  <a:cs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  <a:cs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  <a:cs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  <a:cs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  <a:cs typeface="Arial"/>
            </a:defRPr>
          </a:lvl9pPr>
        </a:lstStyle>
        <a:p xmlns:a="http://schemas.openxmlformats.org/drawingml/2006/main">
          <a:pPr algn="ctr">
            <a:defRPr/>
          </a:pPr>
          <a:r>
            <a:rPr lang="en-US" sz="1400" b="1" dirty="0" smtClean="0">
              <a:solidFill>
                <a:srgbClr val="FFFF00"/>
              </a:solidFill>
              <a:latin typeface="Calibri" pitchFamily="34" charset="0"/>
            </a:rPr>
            <a:t>48.6%</a:t>
          </a:r>
          <a:endParaRPr lang="en-US" sz="1400" b="1" dirty="0">
            <a:solidFill>
              <a:srgbClr val="FFFF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0.73492</cdr:x>
      <cdr:y>0</cdr:y>
    </cdr:from>
    <cdr:to>
      <cdr:x>0.81525</cdr:x>
      <cdr:y>0.06194</cdr:y>
    </cdr:to>
    <cdr:sp macro="" textlink="">
      <cdr:nvSpPr>
        <cdr:cNvPr id="11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88224" y="0"/>
          <a:ext cx="720090" cy="307739"/>
        </a:xfrm>
        <a:prstGeom xmlns:a="http://schemas.openxmlformats.org/drawingml/2006/main" prst="rect">
          <a:avLst/>
        </a:prstGeom>
        <a:solidFill xmlns:a="http://schemas.openxmlformats.org/drawingml/2006/main">
          <a:srgbClr val="333399"/>
        </a:solidFill>
        <a:ln xmlns:a="http://schemas.openxmlformats.org/drawingml/2006/main" w="38100" cap="flat" cmpd="sng" algn="ctr">
          <a:solidFill>
            <a:srgbClr val="FFFFFF"/>
          </a:solidFill>
          <a:prstDash val="solid"/>
          <a:headEnd type="none" w="sm" len="sm"/>
          <a:tailEnd type="none" w="sm" len="sm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  <a:cs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  <a:cs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  <a:cs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  <a:cs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  <a:cs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  <a:cs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  <a:cs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  <a:cs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  <a:cs typeface="Arial"/>
            </a:defRPr>
          </a:lvl9pPr>
        </a:lstStyle>
        <a:p xmlns:a="http://schemas.openxmlformats.org/drawingml/2006/main">
          <a:pPr algn="ctr">
            <a:defRPr/>
          </a:pPr>
          <a:r>
            <a:rPr lang="en-US" sz="1400" b="1" dirty="0" smtClean="0">
              <a:solidFill>
                <a:srgbClr val="FFFF00"/>
              </a:solidFill>
              <a:latin typeface="Calibri" pitchFamily="34" charset="0"/>
            </a:rPr>
            <a:t>49.7%</a:t>
          </a:r>
          <a:endParaRPr lang="en-US" sz="1400" b="1" dirty="0">
            <a:solidFill>
              <a:srgbClr val="FFFF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0.40559</cdr:x>
      <cdr:y>0</cdr:y>
    </cdr:from>
    <cdr:to>
      <cdr:x>0.49394</cdr:x>
      <cdr:y>0.06194</cdr:y>
    </cdr:to>
    <cdr:sp macro="" textlink="">
      <cdr:nvSpPr>
        <cdr:cNvPr id="12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35896" y="0"/>
          <a:ext cx="792053" cy="307739"/>
        </a:xfrm>
        <a:prstGeom xmlns:a="http://schemas.openxmlformats.org/drawingml/2006/main" prst="rect">
          <a:avLst/>
        </a:prstGeom>
        <a:solidFill xmlns:a="http://schemas.openxmlformats.org/drawingml/2006/main">
          <a:srgbClr val="333399"/>
        </a:solidFill>
        <a:ln xmlns:a="http://schemas.openxmlformats.org/drawingml/2006/main" w="38100" cap="flat" cmpd="sng" algn="ctr">
          <a:solidFill>
            <a:srgbClr val="FFFFFF"/>
          </a:solidFill>
          <a:prstDash val="solid"/>
          <a:headEnd type="none" w="sm" len="sm"/>
          <a:tailEnd type="none" w="sm" len="sm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  <a:cs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  <a:cs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  <a:cs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  <a:cs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  <a:cs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  <a:cs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  <a:cs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  <a:cs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  <a:cs typeface="Arial"/>
            </a:defRPr>
          </a:lvl9pPr>
        </a:lstStyle>
        <a:p xmlns:a="http://schemas.openxmlformats.org/drawingml/2006/main">
          <a:pPr algn="ctr">
            <a:defRPr/>
          </a:pPr>
          <a:r>
            <a:rPr lang="en-US" sz="1400" b="1" dirty="0" smtClean="0">
              <a:solidFill>
                <a:srgbClr val="FFFF00"/>
              </a:solidFill>
              <a:latin typeface="Calibri" pitchFamily="34" charset="0"/>
            </a:rPr>
            <a:t>49.6</a:t>
          </a:r>
          <a:r>
            <a:rPr lang="en-US" sz="1400" b="1" dirty="0" smtClean="0">
              <a:solidFill>
                <a:srgbClr val="FFFF00"/>
              </a:solidFill>
            </a:rPr>
            <a:t>%</a:t>
          </a:r>
          <a:endParaRPr lang="en-US" sz="14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0.51946</cdr:x>
      <cdr:y>0</cdr:y>
    </cdr:from>
    <cdr:to>
      <cdr:x>0.67776</cdr:x>
      <cdr:y>0.05618</cdr:y>
    </cdr:to>
    <cdr:sp macro="" textlink="">
      <cdr:nvSpPr>
        <cdr:cNvPr id="13" name="TextBox 12"/>
        <cdr:cNvSpPr txBox="1"/>
      </cdr:nvSpPr>
      <cdr:spPr>
        <a:xfrm xmlns:a="http://schemas.openxmlformats.org/drawingml/2006/main" rot="21343938">
          <a:off x="4656673" y="-9921"/>
          <a:ext cx="1419076" cy="279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Calibri" pitchFamily="34" charset="0"/>
            </a:rPr>
            <a:t>Market share</a:t>
          </a:r>
          <a:endParaRPr lang="en-US" sz="1400" b="1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0.19243</cdr:x>
      <cdr:y>0.35714</cdr:y>
    </cdr:from>
    <cdr:to>
      <cdr:x>0.27548</cdr:x>
      <cdr:y>0.45237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635065" y="1620146"/>
          <a:ext cx="705701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latin typeface="Calibri" pitchFamily="34" charset="0"/>
            </a:rPr>
            <a:t>652</a:t>
          </a:r>
        </a:p>
        <a:p xmlns:a="http://schemas.openxmlformats.org/drawingml/2006/main">
          <a:endParaRPr lang="en-US" sz="22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0.41955</cdr:x>
      <cdr:y>0.22222</cdr:y>
    </cdr:from>
    <cdr:to>
      <cdr:x>0.5026</cdr:x>
      <cdr:y>0.31746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64903" y="1008112"/>
          <a:ext cx="705701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latin typeface="Calibri" pitchFamily="34" charset="0"/>
            </a:rPr>
            <a:t>939</a:t>
          </a:r>
        </a:p>
        <a:p xmlns:a="http://schemas.openxmlformats.org/drawingml/2006/main">
          <a:endParaRPr lang="en-US" sz="22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0.67379</cdr:x>
      <cdr:y>0</cdr:y>
    </cdr:from>
    <cdr:to>
      <cdr:x>0.76701</cdr:x>
      <cdr:y>0.09524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725143" y="0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latin typeface="Calibri" pitchFamily="34" charset="0"/>
            </a:rPr>
            <a:t>1550</a:t>
          </a:r>
        </a:p>
        <a:p xmlns:a="http://schemas.openxmlformats.org/drawingml/2006/main">
          <a:endParaRPr lang="en-US" sz="2200" dirty="0"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0.06818</cdr:x>
      <cdr:y>0.33186</cdr:y>
    </cdr:from>
    <cdr:to>
      <cdr:x>0.1714</cdr:x>
      <cdr:y>0.41697</cdr:y>
    </cdr:to>
    <cdr:sp macro="" textlink="">
      <cdr:nvSpPr>
        <cdr:cNvPr id="4" name="Wave 1"/>
        <cdr:cNvSpPr/>
      </cdr:nvSpPr>
      <cdr:spPr>
        <a:xfrm xmlns:a="http://schemas.openxmlformats.org/drawingml/2006/main">
          <a:off x="375571" y="1338221"/>
          <a:ext cx="568609" cy="343201"/>
        </a:xfrm>
        <a:prstGeom xmlns:a="http://schemas.openxmlformats.org/drawingml/2006/main" prst="wave">
          <a:avLst/>
        </a:prstGeom>
        <a:solidFill xmlns:a="http://schemas.openxmlformats.org/drawingml/2006/main">
          <a:srgbClr val="FF99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0.23266</cdr:x>
      <cdr:y>0.49475</cdr:y>
    </cdr:from>
    <cdr:to>
      <cdr:x>0.33588</cdr:x>
      <cdr:y>0.57985</cdr:y>
    </cdr:to>
    <cdr:sp macro="" textlink="">
      <cdr:nvSpPr>
        <cdr:cNvPr id="6" name="Wave 2"/>
        <cdr:cNvSpPr/>
      </cdr:nvSpPr>
      <cdr:spPr>
        <a:xfrm xmlns:a="http://schemas.openxmlformats.org/drawingml/2006/main">
          <a:off x="1281630" y="1995064"/>
          <a:ext cx="568608" cy="343161"/>
        </a:xfrm>
        <a:prstGeom xmlns:a="http://schemas.openxmlformats.org/drawingml/2006/main" prst="wave">
          <a:avLst/>
        </a:prstGeom>
        <a:solidFill xmlns:a="http://schemas.openxmlformats.org/drawingml/2006/main">
          <a:srgbClr val="FF9900"/>
        </a:solidFill>
        <a:ln xmlns:a="http://schemas.openxmlformats.org/drawingml/2006/main" w="25400" cap="flat" cmpd="sng" algn="ctr">
          <a:solidFill>
            <a:srgbClr val="BBE0E3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  <a:cs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  <a:cs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  <a:cs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  <a:cs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  <a:cs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  <a:cs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  <a:cs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  <a:cs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  <a:cs typeface="Arial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0.13667</cdr:x>
      <cdr:y>0.03092</cdr:y>
    </cdr:from>
    <cdr:to>
      <cdr:x>0.27335</cdr:x>
      <cdr:y>0.12367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144016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err="1" smtClean="0">
              <a:latin typeface="Calibri" pitchFamily="34" charset="0"/>
              <a:cs typeface="Calibri" pitchFamily="34" charset="0"/>
            </a:rPr>
            <a:t>Rs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crore</a:t>
          </a:r>
          <a:endParaRPr lang="en-US" sz="1800" b="1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0.10476</cdr:x>
      <cdr:y>0.23438</cdr:y>
    </cdr:from>
    <cdr:to>
      <cdr:x>0.23514</cdr:x>
      <cdr:y>0.33729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2088" y="1080120"/>
          <a:ext cx="985783" cy="4743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sq">
          <a:noFill/>
          <a:miter lim="800000"/>
          <a:headEnd type="none" w="sm" len="sm"/>
          <a:tailEnd type="none" w="sm" len="sm"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000000"/>
              </a:solidFill>
              <a:latin typeface="Verdana" pitchFamily="34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000000"/>
              </a:solidFill>
              <a:latin typeface="Verdana" pitchFamily="34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000000"/>
              </a:solidFill>
              <a:latin typeface="Verdana" pitchFamily="34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000000"/>
              </a:solidFill>
              <a:latin typeface="Verdana" pitchFamily="34" charset="0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04617B"/>
              </a:solidFill>
              <a:latin typeface="Century Gothic" pitchFamily="34" charset="0"/>
            </a:rPr>
            <a:t>57680</a:t>
          </a:r>
          <a:endParaRPr lang="en-US" b="1" dirty="0">
            <a:solidFill>
              <a:srgbClr val="04617B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0.25472</cdr:x>
      <cdr:y>0.06693</cdr:y>
    </cdr:to>
    <cdr:sp macro="" textlink="">
      <cdr:nvSpPr>
        <cdr:cNvPr id="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1763853" cy="264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sq">
          <a:noFill/>
          <a:miter lim="800000"/>
          <a:headEnd type="none" w="sm" len="sm"/>
          <a:tailEnd type="none" w="sm" len="sm"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</cdr:x>
      <cdr:y>0.04688</cdr:y>
    </cdr:from>
    <cdr:to>
      <cdr:x>0.53285</cdr:x>
      <cdr:y>0.14736</cdr:y>
    </cdr:to>
    <cdr:sp macro="" textlink="">
      <cdr:nvSpPr>
        <cdr:cNvPr id="5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24336" y="216024"/>
          <a:ext cx="1004458" cy="463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sq">
          <a:noFill/>
          <a:miter lim="800000"/>
          <a:headEnd type="none" w="sm" len="sm"/>
          <a:tailEnd type="none" w="sm" len="sm"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000000"/>
              </a:solidFill>
              <a:latin typeface="Verdana" pitchFamily="34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000000"/>
              </a:solidFill>
              <a:latin typeface="Verdana" pitchFamily="34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000000"/>
              </a:solidFill>
              <a:latin typeface="Verdana" pitchFamily="34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000000"/>
              </a:solidFill>
              <a:latin typeface="Verdana" pitchFamily="34" charset="0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04617B"/>
              </a:solidFill>
              <a:latin typeface="Century Gothic" pitchFamily="34" charset="0"/>
            </a:rPr>
            <a:t>77620</a:t>
          </a:r>
          <a:endParaRPr lang="en-US" b="1" dirty="0">
            <a:solidFill>
              <a:srgbClr val="04617B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0.68571</cdr:x>
      <cdr:y>0.03125</cdr:y>
    </cdr:from>
    <cdr:to>
      <cdr:x>0.80703</cdr:x>
      <cdr:y>0.11806</cdr:y>
    </cdr:to>
    <cdr:sp macro="" textlink="">
      <cdr:nvSpPr>
        <cdr:cNvPr id="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84576" y="144016"/>
          <a:ext cx="917281" cy="400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sq">
          <a:noFill/>
          <a:miter lim="800000"/>
          <a:headEnd type="none" w="sm" len="sm"/>
          <a:tailEnd type="none" w="sm" len="sm"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Verdana" pitchFamily="34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000000"/>
              </a:solidFill>
              <a:latin typeface="Verdana" pitchFamily="34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000000"/>
              </a:solidFill>
              <a:latin typeface="Verdana" pitchFamily="34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000000"/>
              </a:solidFill>
              <a:latin typeface="Verdana" pitchFamily="34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000000"/>
              </a:solidFill>
              <a:latin typeface="Verdana" pitchFamily="34" charset="0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04617B"/>
              </a:solidFill>
              <a:latin typeface="Century Gothic" pitchFamily="34" charset="0"/>
            </a:rPr>
            <a:t>78885</a:t>
          </a:r>
          <a:endParaRPr lang="en-US" b="1" dirty="0">
            <a:solidFill>
              <a:srgbClr val="04617B"/>
            </a:solidFill>
            <a:latin typeface="Century Gothic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62014" cy="499271"/>
          </a:xfrm>
          <a:prstGeom prst="rect">
            <a:avLst/>
          </a:prstGeom>
        </p:spPr>
        <p:txBody>
          <a:bodyPr vert="horz" lIns="91909" tIns="45956" rIns="91909" bIns="459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0578" y="2"/>
            <a:ext cx="2962014" cy="499271"/>
          </a:xfrm>
          <a:prstGeom prst="rect">
            <a:avLst/>
          </a:prstGeom>
        </p:spPr>
        <p:txBody>
          <a:bodyPr vert="horz" lIns="91909" tIns="45956" rIns="91909" bIns="45956" rtlCol="0"/>
          <a:lstStyle>
            <a:lvl1pPr algn="r">
              <a:defRPr sz="1200"/>
            </a:lvl1pPr>
          </a:lstStyle>
          <a:p>
            <a:fld id="{FFE846C2-37AB-4377-82D2-DF9C273D748E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78162"/>
            <a:ext cx="2962014" cy="499271"/>
          </a:xfrm>
          <a:prstGeom prst="rect">
            <a:avLst/>
          </a:prstGeom>
        </p:spPr>
        <p:txBody>
          <a:bodyPr vert="horz" lIns="91909" tIns="45956" rIns="91909" bIns="459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0578" y="9478162"/>
            <a:ext cx="2962014" cy="499271"/>
          </a:xfrm>
          <a:prstGeom prst="rect">
            <a:avLst/>
          </a:prstGeom>
        </p:spPr>
        <p:txBody>
          <a:bodyPr vert="horz" lIns="91909" tIns="45956" rIns="91909" bIns="45956" rtlCol="0" anchor="b"/>
          <a:lstStyle>
            <a:lvl1pPr algn="r">
              <a:defRPr sz="1200"/>
            </a:lvl1pPr>
          </a:lstStyle>
          <a:p>
            <a:fld id="{FE188842-961F-428E-B243-C70C0678C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7558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61481" cy="498951"/>
          </a:xfrm>
          <a:prstGeom prst="rect">
            <a:avLst/>
          </a:prstGeom>
        </p:spPr>
        <p:txBody>
          <a:bodyPr vert="horz" lIns="91909" tIns="45956" rIns="91909" bIns="459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8" y="0"/>
            <a:ext cx="2961481" cy="498951"/>
          </a:xfrm>
          <a:prstGeom prst="rect">
            <a:avLst/>
          </a:prstGeom>
        </p:spPr>
        <p:txBody>
          <a:bodyPr vert="horz" lIns="91909" tIns="45956" rIns="91909" bIns="45956" rtlCol="0"/>
          <a:lstStyle>
            <a:lvl1pPr algn="r">
              <a:defRPr sz="1200"/>
            </a:lvl1pPr>
          </a:lstStyle>
          <a:p>
            <a:fld id="{337F346A-1552-46BF-8CD9-DDEDAD6DDD27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89512" cy="3741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09" tIns="45956" rIns="91909" bIns="459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909" tIns="45956" rIns="91909" bIns="459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78344"/>
            <a:ext cx="2961481" cy="498951"/>
          </a:xfrm>
          <a:prstGeom prst="rect">
            <a:avLst/>
          </a:prstGeom>
        </p:spPr>
        <p:txBody>
          <a:bodyPr vert="horz" lIns="91909" tIns="45956" rIns="91909" bIns="459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8" y="9478344"/>
            <a:ext cx="2961481" cy="498951"/>
          </a:xfrm>
          <a:prstGeom prst="rect">
            <a:avLst/>
          </a:prstGeom>
        </p:spPr>
        <p:txBody>
          <a:bodyPr vert="horz" lIns="91909" tIns="45956" rIns="91909" bIns="45956" rtlCol="0" anchor="b"/>
          <a:lstStyle>
            <a:lvl1pPr algn="r">
              <a:defRPr sz="1200"/>
            </a:lvl1pPr>
          </a:lstStyle>
          <a:p>
            <a:fld id="{F67200C5-25C8-469B-B762-418138B3A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879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73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0727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8368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4238" y="720725"/>
            <a:ext cx="4987925" cy="37417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63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200C5-25C8-469B-B762-418138B3AA9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ocl.com/index.asp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52C49-C7E3-424A-A537-D9448BEB9959}" type="datetime1">
              <a:rPr lang="en-US" smtClean="0"/>
              <a:pPr>
                <a:defRPr/>
              </a:pPr>
              <a:t>6/1/2012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Annual Press Conference 2011-12</a:t>
            </a: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FC32E-C669-461A-B9B9-30260A5949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116632"/>
            <a:ext cx="7884368" cy="642942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14422"/>
            <a:ext cx="8640960" cy="523891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0066"/>
              </a:buClr>
              <a:buSzPct val="60000"/>
              <a:buFont typeface="Arial" pitchFamily="34" charset="0"/>
              <a:buChar char="►"/>
              <a:defRPr sz="3200" b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>
              <a:buSzPct val="70000"/>
              <a:buFont typeface="Courier New" pitchFamily="49" charset="0"/>
              <a:buChar char="o"/>
              <a:defRPr sz="2400" b="1">
                <a:solidFill>
                  <a:srgbClr val="005C00"/>
                </a:solidFill>
                <a:latin typeface="Calibri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00834"/>
            <a:ext cx="2133600" cy="357166"/>
          </a:xfrm>
          <a:prstGeom prst="rect">
            <a:avLst/>
          </a:prstGeom>
          <a:ln/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19474" y="6500834"/>
            <a:ext cx="2895600" cy="404812"/>
          </a:xfrm>
          <a:prstGeom prst="rect">
            <a:avLst/>
          </a:prstGeom>
          <a:ln/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Annual Press Conference:  2011-12</a:t>
            </a: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32" y="6500834"/>
            <a:ext cx="2133600" cy="404812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pic>
        <p:nvPicPr>
          <p:cNvPr id="7" name="Picture 18" descr="IndianOil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295" y="69832"/>
            <a:ext cx="82073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Freeform 4"/>
          <p:cNvSpPr>
            <a:spLocks/>
          </p:cNvSpPr>
          <p:nvPr userDrawn="1"/>
        </p:nvSpPr>
        <p:spPr bwMode="ltGray">
          <a:xfrm>
            <a:off x="0" y="1101710"/>
            <a:ext cx="9144000" cy="112712"/>
          </a:xfrm>
          <a:custGeom>
            <a:avLst/>
            <a:gdLst>
              <a:gd name="T0" fmla="*/ 0 w 5626"/>
              <a:gd name="T1" fmla="*/ 0 h 192"/>
              <a:gd name="T2" fmla="*/ 5626 w 5626"/>
              <a:gd name="T3" fmla="*/ 0 h 192"/>
              <a:gd name="T4" fmla="*/ 5485 w 5626"/>
              <a:gd name="T5" fmla="*/ 92 h 192"/>
              <a:gd name="T6" fmla="*/ 5434 w 5626"/>
              <a:gd name="T7" fmla="*/ 192 h 192"/>
              <a:gd name="T8" fmla="*/ 184 w 5626"/>
              <a:gd name="T9" fmla="*/ 192 h 192"/>
              <a:gd name="T10" fmla="*/ 125 w 5626"/>
              <a:gd name="T11" fmla="*/ 75 h 192"/>
              <a:gd name="T12" fmla="*/ 0 w 5626"/>
              <a:gd name="T13" fmla="*/ 0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26"/>
              <a:gd name="T22" fmla="*/ 0 h 192"/>
              <a:gd name="T23" fmla="*/ 5626 w 5626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26" h="192">
                <a:moveTo>
                  <a:pt x="0" y="0"/>
                </a:moveTo>
                <a:lnTo>
                  <a:pt x="5626" y="0"/>
                </a:lnTo>
                <a:lnTo>
                  <a:pt x="5485" y="92"/>
                </a:lnTo>
                <a:lnTo>
                  <a:pt x="5434" y="192"/>
                </a:lnTo>
                <a:lnTo>
                  <a:pt x="184" y="192"/>
                </a:lnTo>
                <a:lnTo>
                  <a:pt x="125" y="75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IN" sz="260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" name="Line 18"/>
          <p:cNvSpPr>
            <a:spLocks noChangeShapeType="1"/>
          </p:cNvSpPr>
          <p:nvPr userDrawn="1"/>
        </p:nvSpPr>
        <p:spPr bwMode="auto">
          <a:xfrm>
            <a:off x="0" y="1073135"/>
            <a:ext cx="91440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l"/>
              <a:defRPr/>
            </a:pPr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 l="10800" t="93002" r="62800" b="3398"/>
          <a:stretch>
            <a:fillRect/>
          </a:stretch>
        </p:blipFill>
        <p:spPr bwMode="auto">
          <a:xfrm>
            <a:off x="0" y="6643686"/>
            <a:ext cx="157163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chart" Target="../charts/chart7.xm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12" Type="http://schemas.microsoft.com/office/2007/relationships/diagramDrawing" Target="../diagrams/drawing4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diagramColors" Target="../diagrams/colors4.xml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4.xml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rot="13146094">
            <a:off x="2276597" y="1423758"/>
            <a:ext cx="2753536" cy="3371072"/>
          </a:xfrm>
          <a:prstGeom prst="triangle">
            <a:avLst>
              <a:gd name="adj" fmla="val 28788"/>
            </a:avLst>
          </a:prstGeom>
          <a:solidFill>
            <a:srgbClr val="FFD581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547664" y="3861420"/>
            <a:ext cx="6516216" cy="647700"/>
          </a:xfrm>
        </p:spPr>
        <p:txBody>
          <a:bodyPr/>
          <a:lstStyle/>
          <a:p>
            <a:pPr eaLnBrk="1" hangingPunct="1"/>
            <a:r>
              <a:rPr lang="es-UY" sz="4000" b="1" dirty="0" err="1" smtClean="0">
                <a:solidFill>
                  <a:srgbClr val="FFFF00"/>
                </a:solidFill>
              </a:rPr>
              <a:t>Annual</a:t>
            </a:r>
            <a:r>
              <a:rPr lang="es-UY" sz="4000" b="1" dirty="0" smtClean="0">
                <a:solidFill>
                  <a:srgbClr val="FFFF00"/>
                </a:solidFill>
              </a:rPr>
              <a:t> </a:t>
            </a:r>
            <a:r>
              <a:rPr lang="es-UY" sz="4000" b="1" dirty="0" err="1" smtClean="0">
                <a:solidFill>
                  <a:srgbClr val="FFFF00"/>
                </a:solidFill>
              </a:rPr>
              <a:t>Press</a:t>
            </a:r>
            <a:r>
              <a:rPr lang="es-UY" sz="4000" b="1" dirty="0" smtClean="0">
                <a:solidFill>
                  <a:srgbClr val="FFFF00"/>
                </a:solidFill>
              </a:rPr>
              <a:t> </a:t>
            </a:r>
            <a:r>
              <a:rPr lang="es-UY" sz="4000" b="1" dirty="0" err="1" smtClean="0">
                <a:solidFill>
                  <a:srgbClr val="FFFF00"/>
                </a:solidFill>
              </a:rPr>
              <a:t>Conference</a:t>
            </a:r>
            <a:r>
              <a:rPr lang="es-UY" sz="4000" b="1" dirty="0" smtClean="0">
                <a:solidFill>
                  <a:srgbClr val="FFFF00"/>
                </a:solidFill>
              </a:rPr>
              <a:t/>
            </a:r>
            <a:br>
              <a:rPr lang="es-UY" sz="4000" b="1" dirty="0" smtClean="0">
                <a:solidFill>
                  <a:srgbClr val="FFFF00"/>
                </a:solidFill>
              </a:rPr>
            </a:br>
            <a:r>
              <a:rPr lang="es-UY" sz="4000" b="1" dirty="0" smtClean="0">
                <a:solidFill>
                  <a:srgbClr val="FFFF00"/>
                </a:solidFill>
              </a:rPr>
              <a:t>2011-12</a:t>
            </a:r>
            <a:endParaRPr lang="es-ES" sz="4000" b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39" descr="ioc logo"/>
          <p:cNvPicPr>
            <a:picLocks noChangeAspect="1" noChangeArrowheads="1"/>
          </p:cNvPicPr>
          <p:nvPr/>
        </p:nvPicPr>
        <p:blipFill>
          <a:blip r:embed="rId4" cstate="print"/>
          <a:srcRect l="17073" r="17073"/>
          <a:stretch>
            <a:fillRect/>
          </a:stretch>
        </p:blipFill>
        <p:spPr bwMode="auto">
          <a:xfrm>
            <a:off x="3571868" y="500042"/>
            <a:ext cx="1998415" cy="222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2" y="6488692"/>
            <a:ext cx="9286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566124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28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May 2012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New Delhi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50" grpId="0"/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cs typeface="Arial" charset="0"/>
              </a:rPr>
              <a:t>IndianOil</a:t>
            </a:r>
            <a:r>
              <a:rPr lang="en-US" dirty="0" smtClean="0">
                <a:cs typeface="Arial" charset="0"/>
              </a:rPr>
              <a:t> </a:t>
            </a:r>
            <a:r>
              <a:rPr lang="en-US" sz="2800" i="1" dirty="0" smtClean="0">
                <a:cs typeface="Arial" charset="0"/>
              </a:rPr>
              <a:t>– Quick Facts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3460510"/>
              </p:ext>
            </p:extLst>
          </p:nvPr>
        </p:nvGraphicFramePr>
        <p:xfrm>
          <a:off x="467544" y="1340768"/>
          <a:ext cx="84026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7CC38-6E91-47EB-AAF8-6E3AF9A76CDB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Annual Press Conference FY 2011-12</a:t>
            </a:r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38260"/>
            <a:ext cx="9144000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Calibri" pitchFamily="34" charset="0"/>
              </a:rPr>
              <a:t>Indianoil</a:t>
            </a:r>
            <a:r>
              <a:rPr lang="en-US" sz="2000" b="1" dirty="0" smtClean="0">
                <a:latin typeface="Calibri" pitchFamily="34" charset="0"/>
              </a:rPr>
              <a:t> – The </a:t>
            </a:r>
            <a:r>
              <a:rPr lang="en-US" sz="2000" b="1" i="1" dirty="0" smtClean="0">
                <a:latin typeface="Calibri" pitchFamily="34" charset="0"/>
              </a:rPr>
              <a:t>Energy</a:t>
            </a:r>
            <a:r>
              <a:rPr lang="en-US" sz="2000" b="1" dirty="0" smtClean="0">
                <a:latin typeface="Calibri" pitchFamily="34" charset="0"/>
              </a:rPr>
              <a:t> of India</a:t>
            </a:r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Refineries </a:t>
            </a:r>
            <a:r>
              <a:rPr lang="en-US" sz="2800" i="1" dirty="0" smtClean="0">
                <a:cs typeface="Arial" charset="0"/>
              </a:rPr>
              <a:t>– Challenging the Limits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37F88-8086-420F-8E2D-2F065270D234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 FY 2011-12</a:t>
            </a:r>
            <a:endParaRPr lang="es-E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80723055"/>
              </p:ext>
            </p:extLst>
          </p:nvPr>
        </p:nvGraphicFramePr>
        <p:xfrm>
          <a:off x="653897" y="1287006"/>
          <a:ext cx="766415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AutoShape 19"/>
          <p:cNvSpPr>
            <a:spLocks noChangeArrowheads="1"/>
          </p:cNvSpPr>
          <p:nvPr/>
        </p:nvSpPr>
        <p:spPr bwMode="auto">
          <a:xfrm rot="20439727">
            <a:off x="2911675" y="2841748"/>
            <a:ext cx="898158" cy="562924"/>
          </a:xfrm>
          <a:prstGeom prst="rightArrow">
            <a:avLst>
              <a:gd name="adj1" fmla="val 50000"/>
              <a:gd name="adj2" fmla="val 50991"/>
            </a:avLst>
          </a:prstGeom>
          <a:solidFill>
            <a:srgbClr val="FF9900"/>
          </a:solidFill>
          <a:ln>
            <a:noFill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4.5%</a:t>
            </a:r>
            <a:endParaRPr lang="en-US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rot="20439727">
            <a:off x="5073401" y="2048155"/>
            <a:ext cx="890370" cy="570568"/>
          </a:xfrm>
          <a:prstGeom prst="rightArrow">
            <a:avLst>
              <a:gd name="adj1" fmla="val 50000"/>
              <a:gd name="adj2" fmla="val 50991"/>
            </a:avLst>
          </a:prstGeom>
          <a:solidFill>
            <a:srgbClr val="FF9900"/>
          </a:solidFill>
          <a:ln>
            <a:noFill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5.0%</a:t>
            </a:r>
            <a:endParaRPr lang="en-US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9712" y="5013176"/>
            <a:ext cx="5038174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latin typeface="Calibri" pitchFamily="34" charset="0"/>
              </a:rPr>
              <a:t>Highest-ever throughput of 55.6 MMT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3134" y="5733256"/>
            <a:ext cx="7079246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latin typeface="Calibri" pitchFamily="34" charset="0"/>
              </a:rPr>
              <a:t>Over 100% capacity utilization for 5</a:t>
            </a:r>
            <a:r>
              <a:rPr lang="en-US" sz="2400" b="1" baseline="30000" dirty="0" smtClean="0">
                <a:latin typeface="Calibri" pitchFamily="34" charset="0"/>
              </a:rPr>
              <a:t>th</a:t>
            </a:r>
            <a:r>
              <a:rPr lang="en-US" sz="2400" b="1" dirty="0" smtClean="0">
                <a:latin typeface="Calibri" pitchFamily="34" charset="0"/>
              </a:rPr>
              <a:t> consecutive year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4" grpId="0" animBg="1"/>
      <p:bldP spid="1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5500"/>
              </a:lnSpc>
            </a:pPr>
            <a:r>
              <a:rPr lang="en-US" dirty="0" smtClean="0"/>
              <a:t>Highest-ever distillate yield of 77.8%</a:t>
            </a:r>
          </a:p>
          <a:p>
            <a:pPr>
              <a:lnSpc>
                <a:spcPts val="5500"/>
              </a:lnSpc>
            </a:pPr>
            <a:r>
              <a:rPr lang="en-US" dirty="0" smtClean="0"/>
              <a:t>Increasing capacity to process opportunity crudes</a:t>
            </a:r>
          </a:p>
          <a:p>
            <a:pPr>
              <a:lnSpc>
                <a:spcPts val="5500"/>
              </a:lnSpc>
            </a:pPr>
            <a:r>
              <a:rPr lang="en-US" dirty="0" smtClean="0"/>
              <a:t>Lowest-ever energy consumption of 57 MBN in 2011-12</a:t>
            </a:r>
          </a:p>
          <a:p>
            <a:pPr>
              <a:lnSpc>
                <a:spcPts val="5500"/>
              </a:lnSpc>
            </a:pPr>
            <a:r>
              <a:rPr lang="en-US" dirty="0"/>
              <a:t>Commissioned DHDT at </a:t>
            </a:r>
            <a:r>
              <a:rPr lang="en-US" dirty="0" err="1" smtClean="0"/>
              <a:t>Bongaigaon</a:t>
            </a:r>
            <a:r>
              <a:rPr lang="en-US" dirty="0" smtClean="0"/>
              <a:t> for BS-IV Diesel quality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Refineries </a:t>
            </a:r>
            <a:r>
              <a:rPr lang="en-US" sz="2800" i="1" dirty="0" smtClean="0">
                <a:cs typeface="Arial" charset="0"/>
              </a:rPr>
              <a:t>– Challenging the Limits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Pipelines </a:t>
            </a:r>
            <a:r>
              <a:rPr lang="en-US" sz="2800" i="1" dirty="0" smtClean="0">
                <a:cs typeface="Arial" charset="0"/>
              </a:rPr>
              <a:t>–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sz="2800" i="1" dirty="0" smtClean="0">
                <a:cs typeface="Arial" charset="0"/>
              </a:rPr>
              <a:t>par Excellence</a:t>
            </a:r>
            <a:endParaRPr lang="en-US" sz="2800" i="1" dirty="0"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E72B1-57C7-43C1-AC70-FCC2938CC17F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 FY 2011-12</a:t>
            </a:r>
            <a:endParaRPr lang="es-ES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83416319"/>
              </p:ext>
            </p:extLst>
          </p:nvPr>
        </p:nvGraphicFramePr>
        <p:xfrm>
          <a:off x="683568" y="1196752"/>
          <a:ext cx="73448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AutoShape 19"/>
          <p:cNvSpPr>
            <a:spLocks noChangeArrowheads="1"/>
          </p:cNvSpPr>
          <p:nvPr/>
        </p:nvSpPr>
        <p:spPr bwMode="auto">
          <a:xfrm rot="20439727">
            <a:off x="2951643" y="1973673"/>
            <a:ext cx="870212" cy="539975"/>
          </a:xfrm>
          <a:prstGeom prst="rightArrow">
            <a:avLst>
              <a:gd name="adj1" fmla="val 50000"/>
              <a:gd name="adj2" fmla="val 50991"/>
            </a:avLst>
          </a:prstGeom>
          <a:solidFill>
            <a:srgbClr val="FF9900"/>
          </a:solidFill>
          <a:ln>
            <a:noFill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5.5%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 rot="20439727">
            <a:off x="5304736" y="1689589"/>
            <a:ext cx="894056" cy="539975"/>
          </a:xfrm>
          <a:prstGeom prst="rightArrow">
            <a:avLst>
              <a:gd name="adj1" fmla="val 50000"/>
              <a:gd name="adj2" fmla="val 50991"/>
            </a:avLst>
          </a:prstGeom>
          <a:solidFill>
            <a:srgbClr val="FF9900"/>
          </a:solidFill>
          <a:ln>
            <a:noFill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10.2%</a:t>
            </a:r>
            <a:endParaRPr lang="en-US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1720" y="5661248"/>
            <a:ext cx="5012526" cy="646331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latin typeface="Calibri" pitchFamily="34" charset="0"/>
              </a:rPr>
              <a:t>Highest-ever throughput of 75.5 MMT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700"/>
              </a:lnSpc>
            </a:pPr>
            <a:r>
              <a:rPr lang="en-US" dirty="0" smtClean="0"/>
              <a:t>118% capacity utilization for crude oil pipelines</a:t>
            </a:r>
          </a:p>
          <a:p>
            <a:pPr>
              <a:lnSpc>
                <a:spcPts val="4700"/>
              </a:lnSpc>
            </a:pPr>
            <a:r>
              <a:rPr lang="en-US" dirty="0" smtClean="0"/>
              <a:t>Injection of heavy Rajasthan crude oil</a:t>
            </a:r>
          </a:p>
          <a:p>
            <a:pPr>
              <a:lnSpc>
                <a:spcPts val="4700"/>
              </a:lnSpc>
            </a:pPr>
            <a:r>
              <a:rPr lang="en-US" dirty="0" smtClean="0"/>
              <a:t>Continuous improvement in energy efficiency</a:t>
            </a:r>
          </a:p>
          <a:p>
            <a:pPr>
              <a:lnSpc>
                <a:spcPts val="4700"/>
              </a:lnSpc>
            </a:pPr>
            <a:r>
              <a:rPr lang="en-US" dirty="0" smtClean="0"/>
              <a:t>Capacity augmentation:</a:t>
            </a:r>
          </a:p>
          <a:p>
            <a:pPr lvl="1">
              <a:lnSpc>
                <a:spcPts val="4700"/>
              </a:lnSpc>
            </a:pPr>
            <a:r>
              <a:rPr lang="en-US" dirty="0" smtClean="0"/>
              <a:t>Chennai-</a:t>
            </a:r>
            <a:r>
              <a:rPr lang="en-US" dirty="0" err="1" smtClean="0"/>
              <a:t>Trichi</a:t>
            </a:r>
            <a:r>
              <a:rPr lang="en-US" dirty="0" smtClean="0"/>
              <a:t>-Madurai pipeline: from 1.8 to 2.3 MMTPA</a:t>
            </a:r>
          </a:p>
          <a:p>
            <a:pPr lvl="1">
              <a:lnSpc>
                <a:spcPts val="4700"/>
              </a:lnSpc>
            </a:pPr>
            <a:r>
              <a:rPr lang="en-US" dirty="0" smtClean="0"/>
              <a:t>Chennai-</a:t>
            </a:r>
            <a:r>
              <a:rPr lang="en-US" dirty="0" err="1" smtClean="0"/>
              <a:t>Bengaluru</a:t>
            </a:r>
            <a:r>
              <a:rPr lang="en-US" dirty="0" smtClean="0"/>
              <a:t> pipeline: from 1.45 to 2.45 MMTPA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Pipelines </a:t>
            </a:r>
            <a:r>
              <a:rPr lang="en-US" sz="2800" i="1" dirty="0" smtClean="0">
                <a:cs typeface="Arial" charset="0"/>
              </a:rPr>
              <a:t>–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sz="2800" i="1" dirty="0" smtClean="0">
                <a:cs typeface="Arial" charset="0"/>
              </a:rPr>
              <a:t>par Excellence</a:t>
            </a:r>
            <a:endParaRPr lang="en-US" sz="2800" i="1" dirty="0"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</a:rPr>
              <a:t> </a:t>
            </a:r>
            <a:br>
              <a:rPr lang="en-US" dirty="0" smtClean="0">
                <a:solidFill>
                  <a:srgbClr val="000099"/>
                </a:solidFill>
                <a:latin typeface="Verdana" pitchFamily="34" charset="0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22AAF9-5B3D-4B04-9288-E6FD77F9BFBC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 FY 2011-12</a:t>
            </a:r>
            <a:endParaRPr lang="es-E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1484784"/>
            <a:ext cx="1835696" cy="30777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libri" pitchFamily="34" charset="0"/>
              </a:rPr>
              <a:t>% Market Share</a:t>
            </a:r>
            <a:endParaRPr 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1052736"/>
            <a:ext cx="4067944" cy="400110"/>
          </a:xfrm>
          <a:prstGeom prst="rect">
            <a:avLst/>
          </a:prstGeom>
          <a:solidFill>
            <a:srgbClr val="006666"/>
          </a:solidFill>
          <a:ln w="38100" cap="flat" cmpd="sng" algn="ctr">
            <a:solidFill>
              <a:srgbClr val="FFFFFF"/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Domestic </a:t>
            </a:r>
            <a:r>
              <a:rPr lang="en-US" sz="2000" b="1" dirty="0">
                <a:solidFill>
                  <a:srgbClr val="FFFF00"/>
                </a:solidFill>
              </a:rPr>
              <a:t>POL </a:t>
            </a:r>
            <a:r>
              <a:rPr lang="en-US" sz="2000" b="1" dirty="0" smtClean="0">
                <a:solidFill>
                  <a:srgbClr val="FFFF00"/>
                </a:solidFill>
              </a:rPr>
              <a:t>Sales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solidFill>
            <a:srgbClr val="00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227013" indent="-227013" algn="ctr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Highest-ever petroleum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roducts sales in  2011-12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0" y="1484784"/>
          <a:ext cx="89644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452320" y="1124744"/>
            <a:ext cx="1475659" cy="307793"/>
          </a:xfrm>
          <a:prstGeom prst="rect">
            <a:avLst/>
          </a:prstGeom>
          <a:solidFill>
            <a:srgbClr val="006666"/>
          </a:solidFill>
          <a:ln w="38100" cap="flat" cmpd="sng" algn="ctr">
            <a:solidFill>
              <a:srgbClr val="FFFFFF"/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FF00"/>
                </a:solidFill>
              </a:rPr>
              <a:t>Figs in MMT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094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918441753"/>
              </p:ext>
            </p:extLst>
          </p:nvPr>
        </p:nvGraphicFramePr>
        <p:xfrm>
          <a:off x="0" y="1268760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683568" y="5962643"/>
            <a:ext cx="7776864" cy="46166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Calibri" pitchFamily="34" charset="0"/>
              </a:rPr>
              <a:t>Over 37000 Touch Points, 52% of the industry infrastructure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Marketing </a:t>
            </a:r>
            <a:r>
              <a:rPr lang="en-US" sz="2800" i="1" dirty="0" smtClean="0">
                <a:cs typeface="Arial" charset="0"/>
              </a:rPr>
              <a:t>– Reaching out, Touching lives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en-US" dirty="0" smtClean="0"/>
              <a:t>Market leader with 49.7% market share</a:t>
            </a:r>
          </a:p>
          <a:p>
            <a:pPr>
              <a:lnSpc>
                <a:spcPts val="6000"/>
              </a:lnSpc>
            </a:pPr>
            <a:r>
              <a:rPr lang="en-US" dirty="0" smtClean="0"/>
              <a:t>Retail Outlets network surpasses 20,000 mark</a:t>
            </a:r>
          </a:p>
          <a:p>
            <a:pPr>
              <a:lnSpc>
                <a:spcPts val="6000"/>
              </a:lnSpc>
            </a:pPr>
            <a:r>
              <a:rPr lang="en-US" dirty="0" smtClean="0"/>
              <a:t>Over 1000 ROs automated during the year</a:t>
            </a:r>
          </a:p>
          <a:p>
            <a:pPr>
              <a:lnSpc>
                <a:spcPts val="6000"/>
              </a:lnSpc>
            </a:pPr>
            <a:r>
              <a:rPr lang="en-US" dirty="0" smtClean="0"/>
              <a:t>Domestic LPG customer base expanded by 50 lakh, touches 6.68 </a:t>
            </a:r>
            <a:r>
              <a:rPr lang="en-US" dirty="0" err="1" smtClean="0"/>
              <a:t>crore</a:t>
            </a:r>
            <a:endParaRPr lang="en-US" dirty="0" smtClean="0"/>
          </a:p>
          <a:p>
            <a:pPr>
              <a:lnSpc>
                <a:spcPts val="6000"/>
              </a:lnSpc>
            </a:pPr>
            <a:r>
              <a:rPr lang="en-US" dirty="0" err="1" smtClean="0"/>
              <a:t>Aadhar</a:t>
            </a:r>
            <a:r>
              <a:rPr lang="en-US" dirty="0" smtClean="0"/>
              <a:t>-based LPG pilot launched in Mysore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Marketing </a:t>
            </a:r>
            <a:r>
              <a:rPr lang="en-US" sz="2800" i="1" dirty="0" smtClean="0">
                <a:cs typeface="Arial" charset="0"/>
              </a:rPr>
              <a:t>– Reaching out, Touching lives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ts val="4000"/>
              </a:lnSpc>
            </a:pPr>
            <a:r>
              <a:rPr lang="en-US" dirty="0" smtClean="0"/>
              <a:t>Commercialization of technologies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‘DHDT and light naphtha </a:t>
            </a:r>
            <a:r>
              <a:rPr lang="en-US" dirty="0" err="1" smtClean="0"/>
              <a:t>isomerisation</a:t>
            </a:r>
            <a:r>
              <a:rPr lang="en-US" dirty="0" smtClean="0"/>
              <a:t>’ unit commissioned at </a:t>
            </a:r>
            <a:r>
              <a:rPr lang="en-US" dirty="0" err="1" smtClean="0"/>
              <a:t>Bongaigaon</a:t>
            </a:r>
            <a:endParaRPr lang="en-US" dirty="0" smtClean="0"/>
          </a:p>
          <a:p>
            <a:pPr>
              <a:lnSpc>
                <a:spcPts val="4000"/>
              </a:lnSpc>
            </a:pPr>
            <a:r>
              <a:rPr lang="en-US" dirty="0" smtClean="0"/>
              <a:t>Widening horizons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New petrochemicals and polymers labs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MOU with Department of Bio-Technology (DBT) to set up “Advanced Bio-energy Research Centre”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Commissioned fluidized bed gasification pilot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&amp; D </a:t>
            </a:r>
            <a:r>
              <a:rPr lang="en-US" sz="2800" i="1" dirty="0" smtClean="0"/>
              <a:t>- Innovating </a:t>
            </a:r>
            <a:r>
              <a:rPr lang="en-US" sz="2800" i="1" dirty="0"/>
              <a:t>for a </a:t>
            </a:r>
            <a:r>
              <a:rPr lang="en-US" sz="2800" i="1" dirty="0" smtClean="0"/>
              <a:t>Cutting Edge</a:t>
            </a:r>
            <a:endParaRPr lang="en-US" sz="28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Lubricants</a:t>
            </a:r>
          </a:p>
          <a:p>
            <a:pPr lvl="1"/>
            <a:r>
              <a:rPr lang="en-US" dirty="0" smtClean="0"/>
              <a:t>154 product formulations developed</a:t>
            </a:r>
          </a:p>
          <a:p>
            <a:pPr lvl="1"/>
            <a:r>
              <a:rPr lang="en-US" dirty="0" smtClean="0"/>
              <a:t>Two indigenously developed synthetic aviation lubricants  granted provisional clearance by CEMILAC</a:t>
            </a:r>
          </a:p>
          <a:p>
            <a:r>
              <a:rPr lang="en-US" dirty="0" smtClean="0"/>
              <a:t>Patents</a:t>
            </a:r>
          </a:p>
          <a:p>
            <a:pPr lvl="1"/>
            <a:r>
              <a:rPr lang="en-US" dirty="0" smtClean="0"/>
              <a:t>Six patents granted during the year </a:t>
            </a:r>
          </a:p>
          <a:p>
            <a:pPr lvl="1">
              <a:buNone/>
            </a:pPr>
            <a:r>
              <a:rPr lang="en-US" dirty="0" smtClean="0"/>
              <a:t>    Details of active patents:</a:t>
            </a:r>
          </a:p>
          <a:p>
            <a:pPr marL="285750" indent="-285750">
              <a:lnSpc>
                <a:spcPts val="2600"/>
              </a:lnSpc>
              <a:buBlip>
                <a:blip r:embed="rId3"/>
              </a:buBlip>
              <a:defRPr/>
            </a:pPr>
            <a:endParaRPr lang="en-US" dirty="0" smtClean="0"/>
          </a:p>
          <a:p>
            <a:pPr marL="285750" indent="-285750">
              <a:lnSpc>
                <a:spcPts val="2600"/>
              </a:lnSpc>
              <a:buBlip>
                <a:blip r:embed="rId3"/>
              </a:buBlip>
              <a:defRPr/>
            </a:pPr>
            <a:endParaRPr lang="en-US" dirty="0" smtClean="0"/>
          </a:p>
          <a:p>
            <a:pPr marL="285750" indent="-285750">
              <a:lnSpc>
                <a:spcPts val="2600"/>
              </a:lnSpc>
              <a:buBlip>
                <a:blip r:embed="rId3"/>
              </a:buBlip>
              <a:defRPr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5658809"/>
              </p:ext>
            </p:extLst>
          </p:nvPr>
        </p:nvGraphicFramePr>
        <p:xfrm>
          <a:off x="251520" y="5340515"/>
          <a:ext cx="4030195" cy="968805"/>
        </p:xfrm>
        <a:graphic>
          <a:graphicData uri="http://schemas.openxmlformats.org/drawingml/2006/table">
            <a:tbl>
              <a:tblPr/>
              <a:tblGrid>
                <a:gridCol w="903320"/>
                <a:gridCol w="1130179"/>
                <a:gridCol w="998776"/>
                <a:gridCol w="997920"/>
              </a:tblGrid>
              <a:tr h="572565"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0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0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0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0D"/>
                    </a:solidFill>
                  </a:tcPr>
                </a:tc>
              </a:tr>
              <a:tr h="363539"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7671258"/>
              </p:ext>
            </p:extLst>
          </p:nvPr>
        </p:nvGraphicFramePr>
        <p:xfrm>
          <a:off x="4427984" y="5328659"/>
          <a:ext cx="4464496" cy="980661"/>
        </p:xfrm>
        <a:graphic>
          <a:graphicData uri="http://schemas.openxmlformats.org/drawingml/2006/table">
            <a:tbl>
              <a:tblPr/>
              <a:tblGrid>
                <a:gridCol w="1059371"/>
                <a:gridCol w="1195608"/>
                <a:gridCol w="1093393"/>
                <a:gridCol w="1116124"/>
              </a:tblGrid>
              <a:tr h="504056"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Lubes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Refineries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76605"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&amp; D </a:t>
            </a:r>
            <a:r>
              <a:rPr lang="en-US" sz="2800" i="1" dirty="0" smtClean="0"/>
              <a:t>- Innovating </a:t>
            </a:r>
            <a:r>
              <a:rPr lang="en-US" sz="2800" i="1" dirty="0"/>
              <a:t>for a </a:t>
            </a:r>
            <a:r>
              <a:rPr lang="en-US" sz="2800" i="1" dirty="0" smtClean="0"/>
              <a:t>Cutting Edge</a:t>
            </a:r>
            <a:endParaRPr lang="en-US" sz="28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Presentation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642350" cy="523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92500E-527E-4409-8106-0433377A146B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552580"/>
            <a:ext cx="2133600" cy="404812"/>
          </a:xfrm>
        </p:spPr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 FY 2011-12</a:t>
            </a:r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PROPEL</a:t>
            </a:r>
            <a:r>
              <a:rPr lang="en-US" dirty="0"/>
              <a:t> </a:t>
            </a:r>
            <a:r>
              <a:rPr lang="en-US" sz="2800" i="1" dirty="0" smtClean="0"/>
              <a:t>– Creating Footsteps</a:t>
            </a:r>
            <a:endParaRPr lang="en-US" sz="2800" i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647057" y="1340768"/>
          <a:ext cx="8496943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899592" y="5805264"/>
            <a:ext cx="7200800" cy="46166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Calibri" pitchFamily="34" charset="0"/>
              </a:rPr>
              <a:t>2</a:t>
            </a:r>
            <a:r>
              <a:rPr lang="en-US" sz="2400" b="1" baseline="30000" dirty="0" smtClean="0">
                <a:latin typeface="Calibri" pitchFamily="34" charset="0"/>
              </a:rPr>
              <a:t>nd</a:t>
            </a:r>
            <a:r>
              <a:rPr lang="en-US" sz="2400" b="1" dirty="0" smtClean="0">
                <a:latin typeface="Calibri" pitchFamily="34" charset="0"/>
              </a:rPr>
              <a:t> largest petrochemicals capacity share in the country</a:t>
            </a:r>
          </a:p>
        </p:txBody>
      </p:sp>
    </p:spTree>
    <p:extLst>
      <p:ext uri="{BB962C8B-B14F-4D97-AF65-F5344CB8AC3E}">
        <p14:creationId xmlns="" xmlns:p14="http://schemas.microsoft.com/office/powerpoint/2010/main" val="30668836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graphicFrame>
        <p:nvGraphicFramePr>
          <p:cNvPr id="25" name="Chart 24"/>
          <p:cNvGraphicFramePr/>
          <p:nvPr/>
        </p:nvGraphicFramePr>
        <p:xfrm>
          <a:off x="4427984" y="1988840"/>
          <a:ext cx="449999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Diagram 25"/>
          <p:cNvGraphicFramePr/>
          <p:nvPr/>
        </p:nvGraphicFramePr>
        <p:xfrm>
          <a:off x="395536" y="1916832"/>
          <a:ext cx="40324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PROPEL</a:t>
            </a:r>
            <a:r>
              <a:rPr lang="en-US" dirty="0"/>
              <a:t> </a:t>
            </a:r>
            <a:r>
              <a:rPr lang="en-US" sz="2800" i="1" dirty="0" smtClean="0"/>
              <a:t>– Creating Footsteps</a:t>
            </a:r>
            <a:endParaRPr lang="en-US" sz="2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41277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Products profile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6016" y="1484784"/>
            <a:ext cx="399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IndianOil’s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Relative domestic market share (%)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</a:t>
            </a:r>
            <a:r>
              <a:rPr lang="en-US" sz="2800" i="1" dirty="0" smtClean="0"/>
              <a:t>– Fuel of the 21</a:t>
            </a:r>
            <a:r>
              <a:rPr lang="en-US" sz="2800" i="1" baseline="30000" dirty="0" smtClean="0"/>
              <a:t>st</a:t>
            </a:r>
            <a:r>
              <a:rPr lang="en-US" sz="2800" i="1" dirty="0" smtClean="0"/>
              <a:t> Century</a:t>
            </a:r>
            <a:endParaRPr lang="en-US" sz="2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5D96E-1FD3-44F6-9FF5-512E947197EF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 FY 2011-12</a:t>
            </a:r>
            <a:endParaRPr lang="es-E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29186527"/>
              </p:ext>
            </p:extLst>
          </p:nvPr>
        </p:nvGraphicFramePr>
        <p:xfrm>
          <a:off x="755576" y="1412776"/>
          <a:ext cx="78488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utoShape 19"/>
          <p:cNvSpPr>
            <a:spLocks noChangeArrowheads="1"/>
          </p:cNvSpPr>
          <p:nvPr/>
        </p:nvSpPr>
        <p:spPr bwMode="auto">
          <a:xfrm rot="20439727">
            <a:off x="3049156" y="2748028"/>
            <a:ext cx="882813" cy="574631"/>
          </a:xfrm>
          <a:prstGeom prst="rightArrow">
            <a:avLst>
              <a:gd name="adj1" fmla="val 50000"/>
              <a:gd name="adj2" fmla="val 50991"/>
            </a:avLst>
          </a:prstGeom>
          <a:solidFill>
            <a:srgbClr val="FF9900"/>
          </a:solidFill>
          <a:ln>
            <a:noFill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21%</a:t>
            </a:r>
            <a:endParaRPr lang="en-US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20439727">
            <a:off x="5042428" y="2410520"/>
            <a:ext cx="899208" cy="539975"/>
          </a:xfrm>
          <a:prstGeom prst="rightArrow">
            <a:avLst>
              <a:gd name="adj1" fmla="val 50000"/>
              <a:gd name="adj2" fmla="val 50991"/>
            </a:avLst>
          </a:prstGeom>
          <a:solidFill>
            <a:srgbClr val="FF9900"/>
          </a:solidFill>
          <a:ln>
            <a:noFill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27%</a:t>
            </a:r>
            <a:endParaRPr lang="en-US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1720" y="5733256"/>
            <a:ext cx="4824536" cy="46166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Calibri" pitchFamily="34" charset="0"/>
              </a:rPr>
              <a:t>Highest-ever R-LNG sales in 2011-12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animBg="1"/>
      <p:bldP spid="11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dirty="0" smtClean="0"/>
              <a:t>Increasing share in country’s infrastructure</a:t>
            </a:r>
          </a:p>
          <a:p>
            <a:pPr lvl="1">
              <a:lnSpc>
                <a:spcPts val="4800"/>
              </a:lnSpc>
            </a:pPr>
            <a:r>
              <a:rPr lang="en-US" dirty="0" smtClean="0"/>
              <a:t>Pre-project activities in advanced stage for </a:t>
            </a:r>
            <a:r>
              <a:rPr lang="en-US" dirty="0" err="1" smtClean="0"/>
              <a:t>Ennore</a:t>
            </a:r>
            <a:r>
              <a:rPr lang="en-US" dirty="0" smtClean="0"/>
              <a:t> LNG Terminal</a:t>
            </a:r>
          </a:p>
          <a:p>
            <a:pPr lvl="1">
              <a:lnSpc>
                <a:spcPts val="4800"/>
              </a:lnSpc>
            </a:pPr>
            <a:r>
              <a:rPr lang="en-US" dirty="0" err="1" smtClean="0"/>
              <a:t>MoU</a:t>
            </a:r>
            <a:r>
              <a:rPr lang="en-US" dirty="0" smtClean="0"/>
              <a:t> signed with </a:t>
            </a:r>
            <a:r>
              <a:rPr lang="en-US" dirty="0" err="1" smtClean="0"/>
              <a:t>Dhamra</a:t>
            </a:r>
            <a:r>
              <a:rPr lang="en-US" dirty="0" smtClean="0"/>
              <a:t> Port Company Ltd.</a:t>
            </a:r>
          </a:p>
          <a:p>
            <a:pPr lvl="1">
              <a:lnSpc>
                <a:spcPts val="4800"/>
              </a:lnSpc>
            </a:pPr>
            <a:r>
              <a:rPr lang="en-US" dirty="0" smtClean="0"/>
              <a:t>SPVs formed for execution of gas pipeline projects</a:t>
            </a:r>
          </a:p>
          <a:p>
            <a:pPr>
              <a:lnSpc>
                <a:spcPts val="4800"/>
              </a:lnSpc>
            </a:pPr>
            <a:r>
              <a:rPr lang="en-US" dirty="0" smtClean="0"/>
              <a:t>Upcoming markets</a:t>
            </a:r>
          </a:p>
          <a:p>
            <a:pPr lvl="1">
              <a:lnSpc>
                <a:spcPts val="4800"/>
              </a:lnSpc>
            </a:pPr>
            <a:r>
              <a:rPr lang="en-US" dirty="0" smtClean="0"/>
              <a:t>Memorandum of Co-operation with DMICDC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</a:t>
            </a:r>
            <a:r>
              <a:rPr lang="en-US" sz="2800" i="1" dirty="0" smtClean="0"/>
              <a:t>– Fuel of the 21</a:t>
            </a:r>
            <a:r>
              <a:rPr lang="en-US" sz="2800" i="1" baseline="30000" dirty="0" smtClean="0"/>
              <a:t>st</a:t>
            </a:r>
            <a:r>
              <a:rPr lang="en-US" sz="2800" i="1" dirty="0" smtClean="0"/>
              <a:t> Century</a:t>
            </a:r>
            <a:endParaRPr lang="en-US" sz="28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E&amp;P – Overseas Exploration Blocks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pic>
        <p:nvPicPr>
          <p:cNvPr id="7" name="Picture 3" descr="IOC's Overseas E&amp;P Block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382974" cy="508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675825" y="1268244"/>
            <a:ext cx="7933436" cy="4474860"/>
            <a:chOff x="659702" y="395218"/>
            <a:chExt cx="7933436" cy="4474860"/>
          </a:xfrm>
        </p:grpSpPr>
        <p:sp>
          <p:nvSpPr>
            <p:cNvPr id="31" name="Line Callout 1 30">
              <a:hlinkClick r:id="rId4" action="ppaction://hlinksldjump"/>
            </p:cNvPr>
            <p:cNvSpPr/>
            <p:nvPr/>
          </p:nvSpPr>
          <p:spPr>
            <a:xfrm>
              <a:off x="659702" y="395218"/>
              <a:ext cx="3557449" cy="369332"/>
            </a:xfrm>
            <a:prstGeom prst="borderCallout1">
              <a:avLst>
                <a:gd name="adj1" fmla="val 100917"/>
                <a:gd name="adj2" fmla="val 421"/>
                <a:gd name="adj3" fmla="val 663572"/>
                <a:gd name="adj4" fmla="val 71730"/>
              </a:avLst>
            </a:prstGeom>
            <a:solidFill>
              <a:srgbClr val="33CC33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Carabobo Project-1, </a:t>
              </a:r>
              <a:r>
                <a:rPr lang="en-US" b="1" dirty="0" smtClean="0">
                  <a:solidFill>
                    <a:schemeClr val="tx1"/>
                  </a:solidFill>
                </a:rPr>
                <a:t>Venezuela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Line Callout 1 31"/>
            <p:cNvSpPr/>
            <p:nvPr/>
          </p:nvSpPr>
          <p:spPr>
            <a:xfrm>
              <a:off x="1908327" y="1115497"/>
              <a:ext cx="2069797" cy="369332"/>
            </a:xfrm>
            <a:prstGeom prst="borderCallout1">
              <a:avLst>
                <a:gd name="adj1" fmla="val 100917"/>
                <a:gd name="adj2" fmla="val 421"/>
                <a:gd name="adj3" fmla="val 350453"/>
                <a:gd name="adj4" fmla="val 126303"/>
              </a:avLst>
            </a:prstGeom>
            <a:solidFill>
              <a:srgbClr val="FFE593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Area 95/96, </a:t>
              </a:r>
              <a:r>
                <a:rPr lang="en-US" b="1" dirty="0" smtClean="0">
                  <a:solidFill>
                    <a:schemeClr val="tx1"/>
                  </a:solidFill>
                </a:rPr>
                <a:t>Libya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Line Callout 1 32">
              <a:hlinkClick r:id="" action="ppaction://noaction"/>
            </p:cNvPr>
            <p:cNvSpPr/>
            <p:nvPr/>
          </p:nvSpPr>
          <p:spPr>
            <a:xfrm>
              <a:off x="4318000" y="620713"/>
              <a:ext cx="1749425" cy="369887"/>
            </a:xfrm>
            <a:prstGeom prst="borderCallout1">
              <a:avLst>
                <a:gd name="adj1" fmla="val 100917"/>
                <a:gd name="adj2" fmla="val 421"/>
                <a:gd name="adj3" fmla="val 434194"/>
                <a:gd name="adj4" fmla="val 28851"/>
              </a:avLst>
            </a:prstGeom>
            <a:solidFill>
              <a:srgbClr val="FFE593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Area 86, Libya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Line Callout 1 33">
              <a:hlinkClick r:id="" action="ppaction://noaction"/>
            </p:cNvPr>
            <p:cNvSpPr/>
            <p:nvPr/>
          </p:nvSpPr>
          <p:spPr>
            <a:xfrm>
              <a:off x="4826000" y="1052513"/>
              <a:ext cx="2185988" cy="369887"/>
            </a:xfrm>
            <a:prstGeom prst="borderCallout1">
              <a:avLst>
                <a:gd name="adj1" fmla="val 100917"/>
                <a:gd name="adj2" fmla="val 421"/>
                <a:gd name="adj3" fmla="val 343171"/>
                <a:gd name="adj4" fmla="val -3633"/>
              </a:avLst>
            </a:prstGeom>
            <a:solidFill>
              <a:srgbClr val="FFE593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Block 102/4, Libya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Line Callout 1 34">
              <a:hlinkClick r:id="" action="ppaction://noaction"/>
            </p:cNvPr>
            <p:cNvSpPr/>
            <p:nvPr/>
          </p:nvSpPr>
          <p:spPr>
            <a:xfrm>
              <a:off x="6408738" y="1474788"/>
              <a:ext cx="1287462" cy="369887"/>
            </a:xfrm>
            <a:prstGeom prst="borderCallout1">
              <a:avLst>
                <a:gd name="adj1" fmla="val 100917"/>
                <a:gd name="adj2" fmla="val 421"/>
                <a:gd name="adj3" fmla="val 255789"/>
                <a:gd name="adj4" fmla="val -59930"/>
              </a:avLst>
            </a:prstGeom>
            <a:solidFill>
              <a:srgbClr val="33CC33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Farsi, Iran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Line Callout 1 35">
              <a:hlinkClick r:id="" action="ppaction://noaction"/>
            </p:cNvPr>
            <p:cNvSpPr/>
            <p:nvPr/>
          </p:nvSpPr>
          <p:spPr>
            <a:xfrm>
              <a:off x="6591300" y="2133600"/>
              <a:ext cx="2001838" cy="368300"/>
            </a:xfrm>
            <a:prstGeom prst="borderCallout1">
              <a:avLst>
                <a:gd name="adj1" fmla="val 100917"/>
                <a:gd name="adj2" fmla="val 421"/>
                <a:gd name="adj3" fmla="val 172048"/>
                <a:gd name="adj4" fmla="val -48181"/>
              </a:avLst>
            </a:prstGeom>
            <a:solidFill>
              <a:srgbClr val="FFE593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Block 82, Yemen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Line Callout 1 36">
              <a:hlinkClick r:id="" action="ppaction://noaction"/>
            </p:cNvPr>
            <p:cNvSpPr/>
            <p:nvPr/>
          </p:nvSpPr>
          <p:spPr>
            <a:xfrm>
              <a:off x="6588125" y="2852738"/>
              <a:ext cx="2001838" cy="369887"/>
            </a:xfrm>
            <a:prstGeom prst="borderCallout1">
              <a:avLst>
                <a:gd name="adj1" fmla="val -1029"/>
                <a:gd name="adj2" fmla="val 421"/>
                <a:gd name="adj3" fmla="val -9998"/>
                <a:gd name="adj4" fmla="val -50525"/>
              </a:avLst>
            </a:prstGeom>
            <a:solidFill>
              <a:srgbClr val="FFE593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Block 83, Yemen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Line Callout 1 37">
              <a:hlinkClick r:id="" action="ppaction://noaction"/>
            </p:cNvPr>
            <p:cNvSpPr/>
            <p:nvPr/>
          </p:nvSpPr>
          <p:spPr>
            <a:xfrm>
              <a:off x="2179613" y="4500190"/>
              <a:ext cx="2570163" cy="369888"/>
            </a:xfrm>
            <a:prstGeom prst="borderCallout1">
              <a:avLst>
                <a:gd name="adj1" fmla="val -1028"/>
                <a:gd name="adj2" fmla="val 91466"/>
                <a:gd name="adj3" fmla="val -366807"/>
                <a:gd name="adj4" fmla="val 100600"/>
              </a:avLst>
            </a:prstGeom>
            <a:solidFill>
              <a:srgbClr val="FFE593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Block Shakthi, Gabon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Line Callout 1 38">
              <a:hlinkClick r:id="" action="ppaction://noaction"/>
            </p:cNvPr>
            <p:cNvSpPr/>
            <p:nvPr/>
          </p:nvSpPr>
          <p:spPr>
            <a:xfrm>
              <a:off x="2251621" y="3492078"/>
              <a:ext cx="2052637" cy="369888"/>
            </a:xfrm>
            <a:prstGeom prst="borderCallout1">
              <a:avLst>
                <a:gd name="adj1" fmla="val -1029"/>
                <a:gd name="adj2" fmla="val 96506"/>
                <a:gd name="adj3" fmla="val -162917"/>
                <a:gd name="adj4" fmla="val 116285"/>
              </a:avLst>
            </a:prstGeom>
            <a:solidFill>
              <a:srgbClr val="33CC33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OML 142, Nigeria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E&amp;P – Domestic Exploration Blocks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grpSp>
        <p:nvGrpSpPr>
          <p:cNvPr id="8" name="Group 18"/>
          <p:cNvGrpSpPr/>
          <p:nvPr/>
        </p:nvGrpSpPr>
        <p:grpSpPr>
          <a:xfrm>
            <a:off x="552459" y="1008112"/>
            <a:ext cx="8051989" cy="5661248"/>
            <a:chOff x="1" y="231889"/>
            <a:chExt cx="9076485" cy="6592938"/>
          </a:xfrm>
        </p:grpSpPr>
        <p:pic>
          <p:nvPicPr>
            <p:cNvPr id="9" name="Picture 3" descr="INDIA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231889"/>
              <a:ext cx="5863443" cy="659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Callout 1 9"/>
            <p:cNvSpPr/>
            <p:nvPr/>
          </p:nvSpPr>
          <p:spPr>
            <a:xfrm>
              <a:off x="283523" y="399606"/>
              <a:ext cx="1927462" cy="453170"/>
            </a:xfrm>
            <a:prstGeom prst="borderCallout1">
              <a:avLst>
                <a:gd name="adj1" fmla="val 102785"/>
                <a:gd name="adj2" fmla="val 1004"/>
                <a:gd name="adj3" fmla="val 627207"/>
                <a:gd name="adj4" fmla="val 2008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itchFamily="34" charset="0"/>
                </a:rPr>
                <a:t>GK-OSN-2009/1</a:t>
              </a:r>
              <a:endParaRPr lang="en-IN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1" name="Line Callout 1 10"/>
            <p:cNvSpPr/>
            <p:nvPr/>
          </p:nvSpPr>
          <p:spPr>
            <a:xfrm>
              <a:off x="608203" y="1290160"/>
              <a:ext cx="1927463" cy="453170"/>
            </a:xfrm>
            <a:prstGeom prst="borderCallout1">
              <a:avLst>
                <a:gd name="adj1" fmla="val 102785"/>
                <a:gd name="adj2" fmla="val 1004"/>
                <a:gd name="adj3" fmla="val 436099"/>
                <a:gd name="adj4" fmla="val 37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itchFamily="34" charset="0"/>
                </a:rPr>
                <a:t>GK-OSN-2009/2</a:t>
              </a:r>
              <a:endParaRPr lang="en-IN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2475112" y="1992919"/>
              <a:ext cx="1992849" cy="453170"/>
            </a:xfrm>
            <a:prstGeom prst="borderCallout1">
              <a:avLst>
                <a:gd name="adj1" fmla="val 99144"/>
                <a:gd name="adj2" fmla="val 1004"/>
                <a:gd name="adj3" fmla="val 382643"/>
                <a:gd name="adj4" fmla="val -6742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itchFamily="34" charset="0"/>
                </a:rPr>
                <a:t>MB-OSN-2004/1</a:t>
              </a:r>
              <a:endParaRPr lang="en-IN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6371270" y="6153958"/>
              <a:ext cx="2018205" cy="453170"/>
            </a:xfrm>
            <a:prstGeom prst="borderCallout1">
              <a:avLst>
                <a:gd name="adj1" fmla="val 840"/>
                <a:gd name="adj2" fmla="val 1711"/>
                <a:gd name="adj3" fmla="val -381237"/>
                <a:gd name="adj4" fmla="val -15438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itchFamily="34" charset="0"/>
                </a:rPr>
                <a:t>KG-DWN-2005/1</a:t>
              </a:r>
              <a:endParaRPr lang="en-IN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4" name="Line Callout 1 13"/>
            <p:cNvSpPr/>
            <p:nvPr/>
          </p:nvSpPr>
          <p:spPr>
            <a:xfrm>
              <a:off x="6533609" y="5566948"/>
              <a:ext cx="2018279" cy="453170"/>
            </a:xfrm>
            <a:prstGeom prst="borderCallout1">
              <a:avLst>
                <a:gd name="adj1" fmla="val 840"/>
                <a:gd name="adj2" fmla="val 1711"/>
                <a:gd name="adj3" fmla="val -381415"/>
                <a:gd name="adj4" fmla="val -139551"/>
              </a:avLst>
            </a:prstGeom>
            <a:solidFill>
              <a:srgbClr val="92D050"/>
            </a:soli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itchFamily="34" charset="0"/>
                </a:rPr>
                <a:t>MN-OSN-2000/2</a:t>
              </a:r>
              <a:endParaRPr lang="en-IN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5" name="Line Callout 1 14"/>
            <p:cNvSpPr/>
            <p:nvPr/>
          </p:nvSpPr>
          <p:spPr>
            <a:xfrm>
              <a:off x="6533609" y="4896079"/>
              <a:ext cx="2001931" cy="453170"/>
            </a:xfrm>
            <a:prstGeom prst="borderCallout1">
              <a:avLst>
                <a:gd name="adj1" fmla="val 840"/>
                <a:gd name="adj2" fmla="val 1711"/>
                <a:gd name="adj3" fmla="val -278312"/>
                <a:gd name="adj4" fmla="val -1174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itchFamily="34" charset="0"/>
                </a:rPr>
                <a:t>WB-OSN-2000/1</a:t>
              </a:r>
              <a:endParaRPr lang="en-IN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6" name="Line Callout 1 15"/>
            <p:cNvSpPr/>
            <p:nvPr/>
          </p:nvSpPr>
          <p:spPr>
            <a:xfrm>
              <a:off x="6515422" y="2206708"/>
              <a:ext cx="1981951" cy="453170"/>
            </a:xfrm>
            <a:prstGeom prst="borderCallout1">
              <a:avLst>
                <a:gd name="adj1" fmla="val 840"/>
                <a:gd name="adj2" fmla="val 1711"/>
                <a:gd name="adj3" fmla="val 236205"/>
                <a:gd name="adj4" fmla="val -87037"/>
              </a:avLst>
            </a:prstGeom>
            <a:solidFill>
              <a:srgbClr val="92D050"/>
            </a:soli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itchFamily="34" charset="0"/>
                </a:rPr>
                <a:t>AA-ONN-2001/2</a:t>
              </a:r>
              <a:endParaRPr lang="en-IN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7" name="Line Callout 1 16"/>
            <p:cNvSpPr/>
            <p:nvPr/>
          </p:nvSpPr>
          <p:spPr>
            <a:xfrm>
              <a:off x="6744437" y="1645550"/>
              <a:ext cx="1714955" cy="453170"/>
            </a:xfrm>
            <a:prstGeom prst="borderCallout1">
              <a:avLst>
                <a:gd name="adj1" fmla="val 840"/>
                <a:gd name="adj2" fmla="val 1711"/>
                <a:gd name="adj3" fmla="val 196155"/>
                <a:gd name="adj4" fmla="val -71463"/>
              </a:avLst>
            </a:prstGeom>
            <a:solidFill>
              <a:srgbClr val="92D050"/>
            </a:soli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itchFamily="34" charset="0"/>
                </a:rPr>
                <a:t>AAP-ON-94/1</a:t>
              </a:r>
              <a:endParaRPr lang="en-IN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8" name="Line Callout 1 17"/>
            <p:cNvSpPr/>
            <p:nvPr/>
          </p:nvSpPr>
          <p:spPr>
            <a:xfrm>
              <a:off x="7101799" y="3218908"/>
              <a:ext cx="1974687" cy="453170"/>
            </a:xfrm>
            <a:prstGeom prst="borderCallout1">
              <a:avLst>
                <a:gd name="adj1" fmla="val 51813"/>
                <a:gd name="adj2" fmla="val 1004"/>
                <a:gd name="adj3" fmla="val -25405"/>
                <a:gd name="adj4" fmla="val -17778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itchFamily="34" charset="0"/>
                </a:rPr>
                <a:t>NK-CBM-2001/1</a:t>
              </a:r>
              <a:endParaRPr lang="en-IN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9" name="Line Callout 1 18"/>
            <p:cNvSpPr/>
            <p:nvPr/>
          </p:nvSpPr>
          <p:spPr>
            <a:xfrm>
              <a:off x="6939459" y="4057494"/>
              <a:ext cx="1949258" cy="453170"/>
            </a:xfrm>
            <a:prstGeom prst="borderCallout1">
              <a:avLst>
                <a:gd name="adj1" fmla="val 840"/>
                <a:gd name="adj2" fmla="val 1711"/>
                <a:gd name="adj3" fmla="val -160654"/>
                <a:gd name="adj4" fmla="val -16209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itchFamily="34" charset="0"/>
                </a:rPr>
                <a:t>BK-CBM-2001/1</a:t>
              </a:r>
              <a:endParaRPr lang="en-IN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22" name="Line Callout 1 21"/>
          <p:cNvSpPr/>
          <p:nvPr/>
        </p:nvSpPr>
        <p:spPr>
          <a:xfrm>
            <a:off x="2051720" y="5157192"/>
            <a:ext cx="1721946" cy="369332"/>
          </a:xfrm>
          <a:prstGeom prst="borderCallout1">
            <a:avLst>
              <a:gd name="adj1" fmla="val 840"/>
              <a:gd name="adj2" fmla="val 1711"/>
              <a:gd name="adj3" fmla="val -338539"/>
              <a:gd name="adj4" fmla="val -4378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CB-ONN-2010/6</a:t>
            </a:r>
            <a:endParaRPr lang="en-IN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Line Callout 1 22"/>
          <p:cNvSpPr/>
          <p:nvPr/>
        </p:nvSpPr>
        <p:spPr>
          <a:xfrm>
            <a:off x="179512" y="5157192"/>
            <a:ext cx="1758815" cy="369332"/>
          </a:xfrm>
          <a:prstGeom prst="borderCallout1">
            <a:avLst>
              <a:gd name="adj1" fmla="val 840"/>
              <a:gd name="adj2" fmla="val 1711"/>
              <a:gd name="adj3" fmla="val -232433"/>
              <a:gd name="adj4" fmla="val 5989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MB-OSN-2004/2</a:t>
            </a:r>
            <a:endParaRPr lang="en-IN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Line Callout 1 23"/>
          <p:cNvSpPr/>
          <p:nvPr/>
        </p:nvSpPr>
        <p:spPr>
          <a:xfrm>
            <a:off x="2195736" y="5651956"/>
            <a:ext cx="1721946" cy="369332"/>
          </a:xfrm>
          <a:prstGeom prst="borderCallout1">
            <a:avLst>
              <a:gd name="adj1" fmla="val 840"/>
              <a:gd name="adj2" fmla="val 1711"/>
              <a:gd name="adj3" fmla="val -483945"/>
              <a:gd name="adj4" fmla="val -5136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CB-ONN-2005/2</a:t>
            </a:r>
            <a:endParaRPr lang="en-IN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2987824" y="6165304"/>
            <a:ext cx="1721946" cy="369332"/>
          </a:xfrm>
          <a:prstGeom prst="borderCallout1">
            <a:avLst>
              <a:gd name="adj1" fmla="val 840"/>
              <a:gd name="adj2" fmla="val 1711"/>
              <a:gd name="adj3" fmla="val -625420"/>
              <a:gd name="adj4" fmla="val -9267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CB-ONN-2005/7</a:t>
            </a:r>
            <a:endParaRPr lang="en-IN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5500"/>
              </a:lnSpc>
            </a:pPr>
            <a:r>
              <a:rPr lang="en-US" dirty="0" smtClean="0"/>
              <a:t>Grid-connected 5 MW PV solar power plant commissioned in Rajasthan</a:t>
            </a:r>
          </a:p>
          <a:p>
            <a:pPr>
              <a:lnSpc>
                <a:spcPts val="5500"/>
              </a:lnSpc>
            </a:pPr>
            <a:r>
              <a:rPr lang="en-US" dirty="0" smtClean="0"/>
              <a:t>Wind capacity enhanced to 37.8 MW from 21 MW</a:t>
            </a:r>
          </a:p>
          <a:p>
            <a:pPr>
              <a:lnSpc>
                <a:spcPts val="5500"/>
              </a:lnSpc>
            </a:pPr>
            <a:r>
              <a:rPr lang="en-US" dirty="0" smtClean="0"/>
              <a:t>Construction started at Rajasthan Atomic Power Project – 7 &amp; 8 : A JV project of </a:t>
            </a:r>
            <a:r>
              <a:rPr lang="en-US" dirty="0" err="1" smtClean="0"/>
              <a:t>IndianOil</a:t>
            </a:r>
            <a:r>
              <a:rPr lang="en-US" dirty="0" smtClean="0"/>
              <a:t> and NPCIL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Energy </a:t>
            </a:r>
            <a:r>
              <a:rPr lang="en-US" sz="2800" i="1" dirty="0"/>
              <a:t>- The Power of Choice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3"/>
          <p:cNvSpPr>
            <a:spLocks noEditPoints="1"/>
          </p:cNvSpPr>
          <p:nvPr/>
        </p:nvSpPr>
        <p:spPr bwMode="gray">
          <a:xfrm rot="17167830">
            <a:off x="-255706" y="2075982"/>
            <a:ext cx="4036424" cy="3027861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50000"/>
                </a:schemeClr>
              </a:gs>
              <a:gs pos="46000">
                <a:srgbClr val="1E9396">
                  <a:alpha val="55000"/>
                </a:srgbClr>
              </a:gs>
              <a:gs pos="92000">
                <a:schemeClr val="hlink">
                  <a:alpha val="78000"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Capex</a:t>
            </a:r>
            <a:r>
              <a:rPr lang="en-US" dirty="0" smtClean="0"/>
              <a:t> Plans  </a:t>
            </a:r>
            <a:r>
              <a:rPr lang="en-US" sz="2800" dirty="0" smtClean="0"/>
              <a:t>- </a:t>
            </a:r>
            <a:r>
              <a:rPr lang="en-US" sz="2800" i="1" dirty="0" smtClean="0"/>
              <a:t>Achievement of a Goal is the Start of a New Road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1278" y="1628800"/>
            <a:ext cx="3480602" cy="4104456"/>
            <a:chOff x="5124" y="1457647"/>
            <a:chExt cx="4758164" cy="4335141"/>
          </a:xfrm>
        </p:grpSpPr>
        <p:sp>
          <p:nvSpPr>
            <p:cNvPr id="8" name="Oval 34"/>
            <p:cNvSpPr>
              <a:spLocks noChangeArrowheads="1"/>
            </p:cNvSpPr>
            <p:nvPr/>
          </p:nvSpPr>
          <p:spPr bwMode="gray">
            <a:xfrm rot="-723406">
              <a:off x="3292475" y="2339975"/>
              <a:ext cx="1128713" cy="66675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gray">
            <a:xfrm>
              <a:off x="3197225" y="1827213"/>
              <a:ext cx="1336675" cy="170656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" name="Oval 36"/>
            <p:cNvSpPr>
              <a:spLocks noChangeArrowheads="1"/>
            </p:cNvSpPr>
            <p:nvPr/>
          </p:nvSpPr>
          <p:spPr bwMode="gray">
            <a:xfrm>
              <a:off x="3217864" y="1854200"/>
              <a:ext cx="1306511" cy="16637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Oval 37"/>
            <p:cNvSpPr>
              <a:spLocks noChangeArrowheads="1"/>
            </p:cNvSpPr>
            <p:nvPr/>
          </p:nvSpPr>
          <p:spPr bwMode="gray">
            <a:xfrm>
              <a:off x="3235325" y="1870075"/>
              <a:ext cx="1243013" cy="155575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Oval 38"/>
            <p:cNvSpPr>
              <a:spLocks noChangeArrowheads="1"/>
            </p:cNvSpPr>
            <p:nvPr/>
          </p:nvSpPr>
          <p:spPr bwMode="gray">
            <a:xfrm>
              <a:off x="3327401" y="1914525"/>
              <a:ext cx="1104901" cy="12620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gray">
            <a:xfrm>
              <a:off x="3220100" y="2382837"/>
              <a:ext cx="1543188" cy="5064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56,200</a:t>
              </a:r>
            </a:p>
            <a:p>
              <a:r>
                <a:rPr lang="en-US" sz="1200" b="1" dirty="0" smtClean="0">
                  <a:solidFill>
                    <a:srgbClr val="C00000"/>
                  </a:solidFill>
                </a:rPr>
                <a:t>(Proposed)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Oval 40"/>
            <p:cNvSpPr>
              <a:spLocks noChangeArrowheads="1"/>
            </p:cNvSpPr>
            <p:nvPr/>
          </p:nvSpPr>
          <p:spPr bwMode="gray">
            <a:xfrm rot="-772996">
              <a:off x="2106613" y="5183188"/>
              <a:ext cx="889000" cy="609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2149475" y="4278313"/>
              <a:ext cx="1076325" cy="1441450"/>
              <a:chOff x="732" y="2112"/>
              <a:chExt cx="842" cy="860"/>
            </a:xfrm>
          </p:grpSpPr>
          <p:sp>
            <p:nvSpPr>
              <p:cNvPr id="26" name="Oval 42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7" name="Oval 43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8" name="Oval 44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" name="Oval 45"/>
              <p:cNvSpPr>
                <a:spLocks noChangeArrowheads="1"/>
              </p:cNvSpPr>
              <p:nvPr/>
            </p:nvSpPr>
            <p:spPr bwMode="gray">
              <a:xfrm>
                <a:off x="795" y="2153"/>
                <a:ext cx="695" cy="63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0" name="Text Box 46"/>
              <p:cNvSpPr txBox="1">
                <a:spLocks noChangeArrowheads="1"/>
              </p:cNvSpPr>
              <p:nvPr/>
            </p:nvSpPr>
            <p:spPr bwMode="gray">
              <a:xfrm>
                <a:off x="790" y="2503"/>
                <a:ext cx="753" cy="1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00"/>
                    </a:solidFill>
                  </a:rPr>
                  <a:t>45,430</a:t>
                </a:r>
              </a:p>
            </p:txBody>
          </p:sp>
        </p:grpSp>
        <p:sp>
          <p:nvSpPr>
            <p:cNvPr id="16" name="Oval 47"/>
            <p:cNvSpPr>
              <a:spLocks noChangeArrowheads="1"/>
            </p:cNvSpPr>
            <p:nvPr/>
          </p:nvSpPr>
          <p:spPr bwMode="gray">
            <a:xfrm>
              <a:off x="260780" y="5036637"/>
              <a:ext cx="717551" cy="5334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Oval 48"/>
            <p:cNvSpPr>
              <a:spLocks noChangeArrowheads="1"/>
            </p:cNvSpPr>
            <p:nvPr/>
          </p:nvSpPr>
          <p:spPr bwMode="gray">
            <a:xfrm>
              <a:off x="262322" y="4484688"/>
              <a:ext cx="803275" cy="102393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Oval 49"/>
            <p:cNvSpPr>
              <a:spLocks noChangeArrowheads="1"/>
            </p:cNvSpPr>
            <p:nvPr/>
          </p:nvSpPr>
          <p:spPr bwMode="gray">
            <a:xfrm>
              <a:off x="330200" y="4489450"/>
              <a:ext cx="784225" cy="100012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Oval 50"/>
            <p:cNvSpPr>
              <a:spLocks noChangeArrowheads="1"/>
            </p:cNvSpPr>
            <p:nvPr/>
          </p:nvSpPr>
          <p:spPr bwMode="gray">
            <a:xfrm>
              <a:off x="341312" y="4500563"/>
              <a:ext cx="746125" cy="93345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Oval 51"/>
            <p:cNvSpPr>
              <a:spLocks noChangeArrowheads="1"/>
            </p:cNvSpPr>
            <p:nvPr/>
          </p:nvSpPr>
          <p:spPr bwMode="gray">
            <a:xfrm>
              <a:off x="262322" y="4525963"/>
              <a:ext cx="665162" cy="75723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Text Box 52"/>
            <p:cNvSpPr txBox="1">
              <a:spLocks noChangeArrowheads="1"/>
            </p:cNvSpPr>
            <p:nvPr/>
          </p:nvSpPr>
          <p:spPr bwMode="gray">
            <a:xfrm>
              <a:off x="170820" y="4857629"/>
              <a:ext cx="1231835" cy="3267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17,930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1986" y="1457647"/>
              <a:ext cx="2953160" cy="4225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  <a:cs typeface="+mn-cs"/>
                </a:rPr>
                <a:t>Five Year </a:t>
              </a:r>
              <a:r>
                <a:rPr lang="en-US" sz="2000" b="1" dirty="0" smtClean="0">
                  <a:latin typeface="+mj-lt"/>
                  <a:cs typeface="+mn-cs"/>
                </a:rPr>
                <a:t>Plans</a:t>
              </a:r>
              <a:endParaRPr lang="en-US" sz="2000" b="1" dirty="0">
                <a:latin typeface="+mj-lt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24" y="3890716"/>
              <a:ext cx="1468515" cy="3250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latin typeface="+mj-lt"/>
                </a:rPr>
                <a:t>X Plan 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40977" y="3758506"/>
              <a:ext cx="1634588" cy="3250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latin typeface="+mj-lt"/>
                </a:rPr>
                <a:t>XI Plan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97514" y="2218198"/>
              <a:ext cx="1352494" cy="3250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latin typeface="+mj-lt"/>
                </a:rPr>
                <a:t>XII Plan  </a:t>
              </a:r>
              <a:endParaRPr lang="en-US" sz="1400" b="1" dirty="0">
                <a:latin typeface="+mj-lt"/>
              </a:endParaRPr>
            </a:p>
          </p:txBody>
        </p:sp>
      </p:grpSp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4100634"/>
              </p:ext>
            </p:extLst>
          </p:nvPr>
        </p:nvGraphicFramePr>
        <p:xfrm>
          <a:off x="3419872" y="1412776"/>
          <a:ext cx="550870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563888" y="5085184"/>
            <a:ext cx="5209207" cy="369332"/>
          </a:xfrm>
          <a:prstGeom prst="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Actual plan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Capex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 during 2011-12: Rs. 11073.5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crore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63888" y="5733256"/>
            <a:ext cx="5209207" cy="369332"/>
          </a:xfrm>
          <a:prstGeom prst="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On-going projects: Rs. 46,000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crore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Agenda </a:t>
            </a:r>
            <a:r>
              <a:rPr lang="en-US" sz="2800" i="1" dirty="0" smtClean="0"/>
              <a:t>– Leveraging the Core competencies</a:t>
            </a:r>
            <a:endParaRPr lang="en-US" sz="2800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10302676"/>
              </p:ext>
            </p:extLst>
          </p:nvPr>
        </p:nvGraphicFramePr>
        <p:xfrm>
          <a:off x="250825" y="1268760"/>
          <a:ext cx="5473303" cy="516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58CB5-E6B3-4C29-9F79-3E76A8411027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 FY 2011-12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2958142"/>
            <a:ext cx="2952328" cy="176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1" descr="C:\Users\00040026\AppData\Local\Microsoft\Windows\Temporary Internet Files\Content.Outlook\W21C7WLI\IOML-Terminal Front View Phot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268760"/>
            <a:ext cx="2952328" cy="177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4797152"/>
            <a:ext cx="30963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4932040" cy="5238914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n-US" dirty="0" smtClean="0"/>
              <a:t>CSR Thrust Areas</a:t>
            </a:r>
          </a:p>
          <a:p>
            <a:pPr lvl="1">
              <a:lnSpc>
                <a:spcPts val="4400"/>
              </a:lnSpc>
              <a:spcBef>
                <a:spcPts val="0"/>
              </a:spcBef>
            </a:pPr>
            <a:r>
              <a:rPr lang="en-US" dirty="0" smtClean="0"/>
              <a:t>Drinking water </a:t>
            </a:r>
          </a:p>
          <a:p>
            <a:pPr lvl="1">
              <a:lnSpc>
                <a:spcPts val="4400"/>
              </a:lnSpc>
              <a:spcBef>
                <a:spcPts val="0"/>
              </a:spcBef>
            </a:pPr>
            <a:r>
              <a:rPr lang="en-US" dirty="0" smtClean="0"/>
              <a:t>Health &amp; medical care </a:t>
            </a:r>
          </a:p>
          <a:p>
            <a:pPr lvl="1">
              <a:lnSpc>
                <a:spcPts val="4400"/>
              </a:lnSpc>
              <a:spcBef>
                <a:spcPts val="0"/>
              </a:spcBef>
            </a:pPr>
            <a:r>
              <a:rPr lang="en-US" dirty="0" smtClean="0"/>
              <a:t>Education/scholarships</a:t>
            </a:r>
          </a:p>
          <a:p>
            <a:pPr lvl="1">
              <a:lnSpc>
                <a:spcPts val="4400"/>
              </a:lnSpc>
              <a:spcBef>
                <a:spcPts val="0"/>
              </a:spcBef>
            </a:pPr>
            <a:r>
              <a:rPr lang="en-US" dirty="0" smtClean="0"/>
              <a:t>Sports promotion</a:t>
            </a:r>
          </a:p>
          <a:p>
            <a:pPr lvl="1">
              <a:lnSpc>
                <a:spcPts val="4400"/>
              </a:lnSpc>
              <a:spcBef>
                <a:spcPts val="0"/>
              </a:spcBef>
            </a:pPr>
            <a:r>
              <a:rPr lang="en-US" dirty="0" smtClean="0"/>
              <a:t>National heritage</a:t>
            </a:r>
          </a:p>
          <a:p>
            <a:pPr lvl="1">
              <a:lnSpc>
                <a:spcPts val="4400"/>
              </a:lnSpc>
              <a:spcBef>
                <a:spcPts val="0"/>
              </a:spcBef>
            </a:pPr>
            <a:r>
              <a:rPr lang="en-US" dirty="0" smtClean="0"/>
              <a:t>National causes &amp; natural calamities</a:t>
            </a:r>
          </a:p>
          <a:p>
            <a:pPr lvl="1">
              <a:lnSpc>
                <a:spcPts val="4400"/>
              </a:lnSpc>
              <a:spcBef>
                <a:spcPts val="0"/>
              </a:spcBef>
            </a:pPr>
            <a:r>
              <a:rPr lang="en-US" dirty="0" smtClean="0"/>
              <a:t>LPG schemes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 </a:t>
            </a:r>
            <a:r>
              <a:rPr lang="en-US" sz="2800" i="1" dirty="0" smtClean="0"/>
              <a:t>– for Inclusive Growth</a:t>
            </a:r>
            <a:endParaRPr lang="en-US" sz="2800" i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6033" y="1340768"/>
            <a:ext cx="1976327" cy="7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156442"/>
            <a:ext cx="1944216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3" y="3613767"/>
            <a:ext cx="1944215" cy="15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0281" y="5167067"/>
            <a:ext cx="4030191" cy="128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2255097"/>
            <a:ext cx="1944215" cy="124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77861923"/>
              </p:ext>
            </p:extLst>
          </p:nvPr>
        </p:nvGraphicFramePr>
        <p:xfrm>
          <a:off x="6948263" y="3645969"/>
          <a:ext cx="1872207" cy="1438270"/>
        </p:xfrm>
        <a:graphic>
          <a:graphicData uri="http://schemas.openxmlformats.org/presentationml/2006/ole">
            <p:oleObj spid="_x0000_s65538" r:id="rId9" imgW="3352381" imgH="320000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pic>
        <p:nvPicPr>
          <p:cNvPr id="1026" name="Picture 2" descr="https://encrypted-tbn3.google.com/images?q=tbn:ANd9GcS_5OraHx380noIzKuNrtn1-E6Nan2q4OuNwNi7wFYvEaFf5ANm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3" y="1319868"/>
            <a:ext cx="2114104" cy="1389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00225501\Desktop\D(R&amp;D)'s Notes\Performance Highlights Book use for Photograph. 07.04.12\Refinery Techonology\Page No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713" y="2708920"/>
            <a:ext cx="2114104" cy="12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8" y="5181007"/>
            <a:ext cx="2114104" cy="1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121" y="2708920"/>
            <a:ext cx="42242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Oil Industry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Synopsis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PRRPL_DGM\AppData\Local\Temp\Rar$DI45.612\DSC_0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539" y="3986212"/>
            <a:ext cx="2113277" cy="1188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4481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1214422"/>
            <a:ext cx="4644008" cy="5238914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dirty="0" smtClean="0"/>
              <a:t>New CSR initiatives</a:t>
            </a:r>
          </a:p>
          <a:p>
            <a:pPr marL="571500" lvl="1" indent="-228600">
              <a:lnSpc>
                <a:spcPts val="4500"/>
              </a:lnSpc>
            </a:pPr>
            <a:r>
              <a:rPr lang="en-US" dirty="0" smtClean="0"/>
              <a:t>IndianOil Sachal Swasthya Seva in AP &amp; UP</a:t>
            </a:r>
          </a:p>
          <a:p>
            <a:pPr marL="571500" lvl="1" indent="-228600">
              <a:lnSpc>
                <a:spcPts val="4500"/>
              </a:lnSpc>
            </a:pPr>
            <a:r>
              <a:rPr lang="en-US" dirty="0" smtClean="0"/>
              <a:t>IndianOil TATA Care Centre, Kolkata </a:t>
            </a:r>
          </a:p>
          <a:p>
            <a:pPr marL="571500" lvl="1" indent="-228600">
              <a:lnSpc>
                <a:spcPts val="4500"/>
              </a:lnSpc>
            </a:pPr>
            <a:r>
              <a:rPr lang="en-US" dirty="0" smtClean="0"/>
              <a:t>Development of tourist friendly facilities at </a:t>
            </a:r>
            <a:r>
              <a:rPr lang="en-US" dirty="0" err="1" smtClean="0"/>
              <a:t>Konark</a:t>
            </a:r>
            <a:r>
              <a:rPr lang="en-US" dirty="0" smtClean="0"/>
              <a:t> and </a:t>
            </a:r>
            <a:r>
              <a:rPr lang="en-US" dirty="0" err="1" smtClean="0"/>
              <a:t>Khajuraho</a:t>
            </a:r>
            <a:endParaRPr lang="en-US" dirty="0" smtClean="0"/>
          </a:p>
          <a:p>
            <a:pPr lvl="1"/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 </a:t>
            </a:r>
            <a:r>
              <a:rPr lang="en-US" sz="2800" i="1" dirty="0" smtClean="0"/>
              <a:t>– for Inclusive Growth</a:t>
            </a:r>
            <a:endParaRPr lang="en-US" sz="28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56182"/>
            <a:ext cx="3744416" cy="181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http://www.indiaplaces.com/img/konark-sun-temple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9964" y="4758364"/>
            <a:ext cx="3672408" cy="1728191"/>
          </a:xfrm>
          <a:prstGeom prst="rect">
            <a:avLst/>
          </a:prstGeom>
          <a:noFill/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227742"/>
            <a:ext cx="3600402" cy="178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65194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983792" y="3429000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Financials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https://encrypted-tbn3.google.com/images?q=tbn:ANd9GcS_5OraHx380noIzKuNrtn1-E6Nan2q4OuNwNi7wFYvEaFf5ANm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3" y="1319868"/>
            <a:ext cx="2114104" cy="1389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00225501\Desktop\D(R&amp;D)'s Notes\Performance Highlights Book use for Photograph. 07.04.12\Refinery Techonology\Page No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713" y="2708920"/>
            <a:ext cx="2114104" cy="12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8" y="5181007"/>
            <a:ext cx="2114104" cy="1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PRRPL_DGM\AppData\Local\Temp\Rar$DI45.612\DSC_0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539" y="3986212"/>
            <a:ext cx="2113277" cy="118871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23928" y="5589240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in finance slides is only indicative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9958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Turnover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11760" y="1916832"/>
            <a:ext cx="1095172" cy="400110"/>
          </a:xfrm>
          <a:prstGeom prst="rect">
            <a:avLst/>
          </a:prstGeom>
          <a:solidFill>
            <a:srgbClr val="FFC000"/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3,28,652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20201171">
            <a:off x="3809389" y="1741846"/>
            <a:ext cx="1087243" cy="737157"/>
          </a:xfrm>
          <a:prstGeom prst="rightArrow">
            <a:avLst>
              <a:gd name="adj1" fmla="val 50000"/>
              <a:gd name="adj2" fmla="val 50991"/>
            </a:avLst>
          </a:prstGeom>
          <a:solidFill>
            <a:srgbClr val="FF9900"/>
          </a:solidFill>
          <a:ln>
            <a:noFill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25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%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683568" y="1484784"/>
          <a:ext cx="7560840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08104" y="1268760"/>
            <a:ext cx="1095172" cy="400110"/>
          </a:xfrm>
          <a:prstGeom prst="rect">
            <a:avLst/>
          </a:prstGeom>
          <a:solidFill>
            <a:srgbClr val="FFC000"/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4,09,957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Profit…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27584" y="1196752"/>
          <a:ext cx="7920880" cy="343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656184"/>
                <a:gridCol w="1584176"/>
                <a:gridCol w="1584176"/>
              </a:tblGrid>
              <a:tr h="28091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Attributes, Rs.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crore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2011-12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2010-11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Variance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EBITDA (Before Exceptional item)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21921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16316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5605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191">
                <a:tc>
                  <a:txBody>
                    <a:bodyPr/>
                    <a:lstStyle/>
                    <a:p>
                      <a:pPr marL="508000" indent="0"/>
                      <a:r>
                        <a:rPr lang="en-US" sz="1600" b="1" dirty="0" smtClean="0">
                          <a:latin typeface="Calibri" pitchFamily="34" charset="0"/>
                        </a:rPr>
                        <a:t>Less: Exceptional item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7708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b="1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b="1" dirty="0" smtClean="0">
                          <a:latin typeface="Calibri" pitchFamily="34" charset="0"/>
                        </a:rPr>
                        <a:t>(7708)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916">
                <a:tc>
                  <a:txBody>
                    <a:bodyPr/>
                    <a:lstStyle/>
                    <a:p>
                      <a:pPr marL="508000" indent="0"/>
                      <a:r>
                        <a:rPr lang="en-US" sz="1600" b="1" dirty="0" smtClean="0">
                          <a:latin typeface="Calibri" pitchFamily="34" charset="0"/>
                        </a:rPr>
                        <a:t>Interest Expenditure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5591*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b="1" dirty="0" smtClean="0">
                          <a:latin typeface="Calibri" pitchFamily="34" charset="0"/>
                        </a:rPr>
                        <a:t>2673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b="1" dirty="0" smtClean="0">
                          <a:latin typeface="Calibri" pitchFamily="34" charset="0"/>
                        </a:rPr>
                        <a:t>(2918)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916">
                <a:tc>
                  <a:txBody>
                    <a:bodyPr/>
                    <a:lstStyle/>
                    <a:p>
                      <a:pPr marL="508000" indent="0"/>
                      <a:r>
                        <a:rPr lang="en-US" sz="1600" b="1" dirty="0" smtClean="0">
                          <a:latin typeface="Calibri" pitchFamily="34" charset="0"/>
                        </a:rPr>
                        <a:t>Depreciation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4868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b="1" dirty="0" smtClean="0">
                          <a:latin typeface="Calibri" pitchFamily="34" charset="0"/>
                        </a:rPr>
                        <a:t>4547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b="1" dirty="0" smtClean="0">
                          <a:latin typeface="Calibri" pitchFamily="34" charset="0"/>
                        </a:rPr>
                        <a:t>(321)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Profit/</a:t>
                      </a:r>
                      <a:r>
                        <a:rPr lang="en-IN" sz="16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(Loss) Before Tax</a:t>
                      </a:r>
                      <a:endParaRPr lang="en-IN" sz="1600" b="1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3754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9096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(5342)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916">
                <a:tc>
                  <a:txBody>
                    <a:bodyPr/>
                    <a:lstStyle/>
                    <a:p>
                      <a:pPr marL="5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Tax : Current Tax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916">
                <a:tc>
                  <a:txBody>
                    <a:bodyPr/>
                    <a:lstStyle/>
                    <a:p>
                      <a:pPr marL="5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Mat credit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(1286)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(1286)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916">
                <a:tc>
                  <a:txBody>
                    <a:bodyPr/>
                    <a:lstStyle/>
                    <a:p>
                      <a:pPr marL="5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Deferred</a:t>
                      </a:r>
                      <a:r>
                        <a:rPr lang="en-IN" sz="16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Tax</a:t>
                      </a:r>
                      <a:endParaRPr lang="en-IN" sz="1600" b="1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(1095)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Profit/</a:t>
                      </a:r>
                      <a:r>
                        <a:rPr lang="en-IN" sz="16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(Loss) After Tax</a:t>
                      </a:r>
                      <a:endParaRPr lang="en-IN" sz="1600" b="1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3955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7445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(3490)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27584" y="5369282"/>
          <a:ext cx="7848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00"/>
                <a:gridCol w="1308100"/>
                <a:gridCol w="1308100"/>
                <a:gridCol w="1308100"/>
                <a:gridCol w="1308100"/>
                <a:gridCol w="13843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Year</a:t>
                      </a:r>
                      <a:endParaRPr lang="en-IN" sz="1600" b="1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Q 1</a:t>
                      </a:r>
                      <a:endParaRPr lang="en-IN" sz="1600" b="1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Q2</a:t>
                      </a:r>
                      <a:endParaRPr lang="en-IN" sz="1600" b="1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Q3</a:t>
                      </a:r>
                      <a:endParaRPr lang="en-IN" sz="1600" b="1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Q4</a:t>
                      </a:r>
                      <a:endParaRPr lang="en-IN" sz="1600" b="1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Total</a:t>
                      </a:r>
                      <a:endParaRPr lang="en-IN" sz="1600" b="1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2011-12</a:t>
                      </a:r>
                      <a:endParaRPr lang="en-IN" sz="1800" b="1" i="0" u="none" strike="noStrike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(3718)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(7485)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2488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12670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3955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2010-11</a:t>
                      </a:r>
                      <a:endParaRPr lang="en-IN" sz="1800" b="1" i="0" u="none" strike="noStrike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5293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(3388)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3905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1062" y="504164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Quarter-wise Profit &amp; Loss, Rs. </a:t>
            </a:r>
            <a:r>
              <a:rPr lang="en-US" b="1" dirty="0" err="1" smtClean="0">
                <a:latin typeface="Calibri" pitchFamily="34" charset="0"/>
              </a:rPr>
              <a:t>crore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6339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* Includes approximate interest on delayed on receipt of cash compensation of Rs. 2800 </a:t>
            </a:r>
            <a:r>
              <a:rPr lang="en-US" sz="1400" b="1" dirty="0" err="1" smtClean="0">
                <a:latin typeface="Calibri" pitchFamily="34" charset="0"/>
              </a:rPr>
              <a:t>crore</a:t>
            </a:r>
            <a:r>
              <a:rPr lang="en-US" sz="1400" b="1" dirty="0" smtClean="0">
                <a:latin typeface="Calibri" pitchFamily="34" charset="0"/>
              </a:rPr>
              <a:t>, calculated based on average SBI CC rate </a:t>
            </a:r>
            <a:endParaRPr lang="en-US" sz="14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Under-recoveries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0071305"/>
              </p:ext>
            </p:extLst>
          </p:nvPr>
        </p:nvGraphicFramePr>
        <p:xfrm>
          <a:off x="683568" y="4573248"/>
          <a:ext cx="7560840" cy="166406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344731"/>
                <a:gridCol w="2216109"/>
              </a:tblGrid>
              <a:tr h="5624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 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Product-wise under-recoveries as on 16.5.2012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Rupees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SKO (PDS)/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litre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31.41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04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HSD/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litre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13.64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358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LPG (Domestic) per cylinder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479.00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0071305"/>
              </p:ext>
            </p:extLst>
          </p:nvPr>
        </p:nvGraphicFramePr>
        <p:xfrm>
          <a:off x="755576" y="1481740"/>
          <a:ext cx="7488831" cy="273934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66109"/>
                <a:gridCol w="1711733"/>
                <a:gridCol w="2210989"/>
              </a:tblGrid>
              <a:tr h="4450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 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Gross Under-recoveries (Rs. </a:t>
                      </a:r>
                      <a:r>
                        <a:rPr lang="en-US" sz="1800" u="none" strike="noStrike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crore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2010-11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2011-12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849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SKO (PDS)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12648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17913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49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HSD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18673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42866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8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LPG (Domestic)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10765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14690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448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MS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1026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8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Total Under-recovery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43112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75469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48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MS (Post de-regulation)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1042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2236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448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Grand Total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44154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77705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Under-recoveries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06054941"/>
              </p:ext>
            </p:extLst>
          </p:nvPr>
        </p:nvGraphicFramePr>
        <p:xfrm>
          <a:off x="4211960" y="1340768"/>
          <a:ext cx="474309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0071305"/>
              </p:ext>
            </p:extLst>
          </p:nvPr>
        </p:nvGraphicFramePr>
        <p:xfrm>
          <a:off x="323528" y="1412776"/>
          <a:ext cx="3888432" cy="488513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48720"/>
                <a:gridCol w="1139712"/>
              </a:tblGrid>
              <a:tr h="656033"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 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Under-recoveries 2011-12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Rs. </a:t>
                      </a:r>
                      <a:r>
                        <a:rPr lang="en-US" sz="1800" u="none" strike="noStrike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crore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8561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latin typeface="Calibri" pitchFamily="34" charset="0"/>
                        </a:rPr>
                        <a:t>Gross Under </a:t>
                      </a:r>
                      <a:r>
                        <a:rPr lang="en-US" sz="1800" b="1" u="none" strike="noStrike" dirty="0" smtClean="0">
                          <a:latin typeface="Calibri" pitchFamily="34" charset="0"/>
                        </a:rPr>
                        <a:t>Realization on SKO (PDS), HSD</a:t>
                      </a:r>
                      <a:r>
                        <a:rPr lang="en-US" sz="1800" b="1" u="none" strike="noStrike" baseline="0" dirty="0" smtClean="0">
                          <a:latin typeface="Calibri" pitchFamily="34" charset="0"/>
                        </a:rPr>
                        <a:t> and LPG (Dom)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800" b="1" u="none" strike="noStrike" dirty="0" smtClean="0">
                          <a:latin typeface="Calibri" pitchFamily="34" charset="0"/>
                        </a:rPr>
                        <a:t>75469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Add under-realization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on MS, post de-regulation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2236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77705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 smtClean="0">
                          <a:latin typeface="Calibri" pitchFamily="34" charset="0"/>
                        </a:rPr>
                        <a:t>LESS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latin typeface="Calibri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latin typeface="Calibri" pitchFamily="34" charset="0"/>
                        </a:rPr>
                        <a:t>Discount from Upstream Companies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 fontAlgn="ctr"/>
                      <a:r>
                        <a:rPr lang="en-US" sz="1800" b="1" u="none" strike="noStrike" dirty="0" smtClean="0">
                          <a:latin typeface="Calibri" pitchFamily="34" charset="0"/>
                        </a:rPr>
                        <a:t>29961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0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 smtClean="0">
                          <a:latin typeface="Calibri" pitchFamily="34" charset="0"/>
                        </a:rPr>
                        <a:t>Govt. </a:t>
                      </a:r>
                      <a:r>
                        <a:rPr lang="en-US" sz="1800" b="1" u="none" strike="noStrike" dirty="0">
                          <a:latin typeface="Calibri" pitchFamily="34" charset="0"/>
                        </a:rPr>
                        <a:t>Budgetary Support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latin typeface="Calibri" pitchFamily="34" charset="0"/>
                        </a:rPr>
                        <a:t>45486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 smtClean="0">
                          <a:latin typeface="Calibri" pitchFamily="34" charset="0"/>
                        </a:rPr>
                        <a:t>Unmet Under-</a:t>
                      </a:r>
                      <a:r>
                        <a:rPr lang="en-US" sz="1800" b="1" u="none" strike="noStrike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800" b="1" u="none" strike="noStrike" dirty="0" smtClean="0">
                          <a:latin typeface="Calibri" pitchFamily="34" charset="0"/>
                        </a:rPr>
                        <a:t>Recovery</a:t>
                      </a:r>
                      <a:r>
                        <a:rPr lang="en-US" sz="1800" b="1" u="none" strike="noStrike" baseline="0" dirty="0" smtClean="0">
                          <a:latin typeface="Calibri" pitchFamily="34" charset="0"/>
                        </a:rPr>
                        <a:t> / Realization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latin typeface="Calibri" pitchFamily="34" charset="0"/>
                        </a:rPr>
                        <a:t>2258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524328" y="126876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Rs, </a:t>
            </a:r>
            <a:r>
              <a:rPr lang="en-US" b="1" dirty="0" err="1" smtClean="0"/>
              <a:t>crore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val="3335434253"/>
              </p:ext>
            </p:extLst>
          </p:nvPr>
        </p:nvGraphicFramePr>
        <p:xfrm>
          <a:off x="467544" y="1484784"/>
          <a:ext cx="842971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to Exchequer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28756969"/>
              </p:ext>
            </p:extLst>
          </p:nvPr>
        </p:nvGraphicFramePr>
        <p:xfrm>
          <a:off x="827584" y="1556792"/>
          <a:ext cx="79208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71476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618309" y="3369766"/>
            <a:ext cx="4301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Open Forum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https://encrypted-tbn3.google.com/images?q=tbn:ANd9GcS_5OraHx380noIzKuNrtn1-E6Nan2q4OuNwNi7wFYvEaFf5ANm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3" y="1319868"/>
            <a:ext cx="2114104" cy="1389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00225501\Desktop\D(R&amp;D)'s Notes\Performance Highlights Book use for Photograph. 07.04.12\Refinery Techonology\Page No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713" y="2708920"/>
            <a:ext cx="2114104" cy="12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8" y="5181007"/>
            <a:ext cx="2114104" cy="1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PRRPL_DGM\AppData\Local\Temp\Rar$DI45.612\DSC_0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539" y="3986212"/>
            <a:ext cx="2113277" cy="1188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46167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JV’s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95536" y="1340768"/>
            <a:ext cx="230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Turnover and Profit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506" y="1196750"/>
          <a:ext cx="8784981" cy="5256586"/>
        </p:xfrm>
        <a:graphic>
          <a:graphicData uri="http://schemas.openxmlformats.org/drawingml/2006/table">
            <a:tbl>
              <a:tblPr/>
              <a:tblGrid>
                <a:gridCol w="432054"/>
                <a:gridCol w="3351722"/>
                <a:gridCol w="1394200"/>
                <a:gridCol w="920937"/>
                <a:gridCol w="920937"/>
                <a:gridCol w="920937"/>
                <a:gridCol w="844194"/>
              </a:tblGrid>
              <a:tr h="660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Sl. </a:t>
                      </a:r>
                    </a:p>
                    <a:p>
                      <a:pPr algn="ctr" fontAlgn="ctr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Name of Major JVs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Ownership Interest of IOC (%) as on 31.03.2012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Turnover </a:t>
                      </a:r>
                    </a:p>
                    <a:p>
                      <a:pPr algn="ctr" fontAlgn="ctr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(Rs. </a:t>
                      </a:r>
                      <a:r>
                        <a:rPr lang="en-IN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crore</a:t>
                      </a:r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Profit after </a:t>
                      </a:r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Tax (Rs. </a:t>
                      </a:r>
                      <a:r>
                        <a:rPr lang="en-IN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crore</a:t>
                      </a:r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887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2011-12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2010-11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2011-12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2010-11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8347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IOT Infrastructure &amp; </a:t>
                      </a:r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Energy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Services Ltd</a:t>
                      </a:r>
                    </a:p>
                  </a:txBody>
                  <a:tcPr marL="54071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47.97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1587.4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1187.5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111.6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110.6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6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Lubrizol India Pvt. Ltd.</a:t>
                      </a:r>
                    </a:p>
                  </a:txBody>
                  <a:tcPr marL="54071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50.00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884.4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785.1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133.8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124.8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6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IndianOil </a:t>
                      </a:r>
                      <a:r>
                        <a:rPr lang="en-IN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Petronas</a:t>
                      </a:r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Pvt.  Ltd</a:t>
                      </a:r>
                    </a:p>
                  </a:txBody>
                  <a:tcPr marL="54071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50.00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756.7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867.4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72.2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67.0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6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Petronet</a:t>
                      </a:r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LNG Limited</a:t>
                      </a:r>
                    </a:p>
                  </a:txBody>
                  <a:tcPr marL="54071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12.50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22696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13197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1058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620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6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Green Gas Limited</a:t>
                      </a:r>
                    </a:p>
                  </a:txBody>
                  <a:tcPr marL="54071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25.00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116.1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96.4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23.2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6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IndianOil </a:t>
                      </a:r>
                      <a:r>
                        <a:rPr lang="en-IN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Skytanking</a:t>
                      </a:r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Ltd.</a:t>
                      </a:r>
                    </a:p>
                  </a:txBody>
                  <a:tcPr marL="54071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33.33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339.0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269.0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10.7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584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Delhi Aviation Fuel Facility Pvt Ltd </a:t>
                      </a:r>
                    </a:p>
                  </a:txBody>
                  <a:tcPr marL="54071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37.00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122.8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96.1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32.4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34.7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solidFill>
            <a:srgbClr val="00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227013" indent="-227013" algn="ctr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Domestic JV’s – 16, Overseas - 1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cs typeface="Arial" charset="0"/>
              </a:rPr>
              <a:t>Oil &amp; Gas Snapshot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4581983"/>
              </p:ext>
            </p:extLst>
          </p:nvPr>
        </p:nvGraphicFramePr>
        <p:xfrm>
          <a:off x="395536" y="1470270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150AE-9266-4A64-9F00-D96D7002FC6F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Annual Press Conference  2011-12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45356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cs typeface="Arial" charset="0"/>
              </a:rPr>
              <a:t>Oil &amp; Gas Snapshot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73651223"/>
              </p:ext>
            </p:extLst>
          </p:nvPr>
        </p:nvGraphicFramePr>
        <p:xfrm>
          <a:off x="395536" y="1484784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150AE-9266-4A64-9F00-D96D7002FC6F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Annual Press Conference  2011-12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45356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Oil Dynamics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0A5FB-E99C-4946-9306-84B128CA7FA7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 FY 2011-12</a:t>
            </a:r>
            <a:endParaRPr lang="es-E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51636342"/>
              </p:ext>
            </p:extLst>
          </p:nvPr>
        </p:nvGraphicFramePr>
        <p:xfrm>
          <a:off x="323528" y="1556792"/>
          <a:ext cx="84969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52120" y="1156682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Crude oil prices, US $/ bbl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http://t1.gstatic.com/images?q=tbn:ANd9GcRlP4rZYJc5n3pwancu4AqGs7cb_jvJvtLevD7qDLYiqBf_nRBO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85424"/>
            <a:ext cx="2326748" cy="1283736"/>
          </a:xfrm>
          <a:prstGeom prst="rect">
            <a:avLst/>
          </a:prstGeom>
          <a:solidFill>
            <a:schemeClr val="accent1">
              <a:alpha val="64000"/>
            </a:schemeClr>
          </a:solidFill>
          <a:effectLst>
            <a:softEdge rad="127000"/>
          </a:effectLst>
        </p:spPr>
      </p:pic>
      <p:sp>
        <p:nvSpPr>
          <p:cNvPr id="12" name="Rectangle 11"/>
          <p:cNvSpPr/>
          <p:nvPr/>
        </p:nvSpPr>
        <p:spPr>
          <a:xfrm>
            <a:off x="438516" y="5622339"/>
            <a:ext cx="8237940" cy="76944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Indian crude basket average  price moved up by $27/ bbl: </a:t>
            </a:r>
          </a:p>
          <a:p>
            <a:pPr algn="ctr">
              <a:defRPr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from $ 85/ bbl in 2010-11 to  $ 112/bbl in 2011-12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320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618303" y="2708920"/>
            <a:ext cx="4301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Overview of </a:t>
            </a:r>
          </a:p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IndianOil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https://encrypted-tbn3.google.com/images?q=tbn:ANd9GcS_5OraHx380noIzKuNrtn1-E6Nan2q4OuNwNi7wFYvEaFf5ANm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3" y="1319868"/>
            <a:ext cx="2114104" cy="1389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00225501\Desktop\D(R&amp;D)'s Notes\Performance Highlights Book use for Photograph. 07.04.12\Refinery Techonology\Page No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713" y="2708920"/>
            <a:ext cx="2114104" cy="12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8" y="5181007"/>
            <a:ext cx="2114104" cy="1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PRRPL_DGM\AppData\Local\Temp\Rar$DI45.612\DSC_0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539" y="3986212"/>
            <a:ext cx="2113277" cy="1188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213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IndianOil</a:t>
            </a:r>
            <a:r>
              <a:rPr lang="en-US" dirty="0" smtClean="0"/>
              <a:t> </a:t>
            </a:r>
            <a:r>
              <a:rPr lang="en-US" sz="2800" i="1" dirty="0" smtClean="0">
                <a:solidFill>
                  <a:srgbClr val="FFFF0D"/>
                </a:solidFill>
              </a:rPr>
              <a:t>– A Degree of Brilliance</a:t>
            </a:r>
            <a:endParaRPr lang="en-US" sz="2800" i="1" dirty="0">
              <a:solidFill>
                <a:srgbClr val="FFFF0D"/>
              </a:solidFill>
            </a:endParaRP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506" y="3226624"/>
            <a:ext cx="1584176" cy="135450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19000" contras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1512168" cy="135450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4" name="Picture 4" descr="https://encrypted-tbn2.google.com/images?q=tbn:ANd9GcSGnv3TG91AHB3M_2ul7yRbc-_ZXDDd1wyCNS5akOZEVfYIzxVEZ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32" y="5013176"/>
            <a:ext cx="1477537" cy="11521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4471526" y="5013176"/>
            <a:ext cx="1627156" cy="1152128"/>
          </a:xfrm>
          <a:prstGeom prst="rect">
            <a:avLst/>
          </a:prstGeom>
          <a:blipFill rotWithShape="0">
            <a:blip r:embed="rId7" cstate="print"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97437198"/>
              </p:ext>
            </p:extLst>
          </p:nvPr>
        </p:nvGraphicFramePr>
        <p:xfrm>
          <a:off x="149922" y="1268760"/>
          <a:ext cx="427174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6496316"/>
            <a:ext cx="9144000" cy="43088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" pitchFamily="34" charset="0"/>
              </a:rPr>
              <a:t>Fortune Global 500, 2011 position: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98</a:t>
            </a:r>
            <a:r>
              <a:rPr lang="en-US" sz="2200" b="1" dirty="0" smtClean="0">
                <a:latin typeface="Calibri" pitchFamily="34" charset="0"/>
              </a:rPr>
              <a:t> - the highest ranked Indian Company</a:t>
            </a:r>
            <a:endParaRPr lang="en-US" sz="22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1346850"/>
            <a:ext cx="1547664" cy="136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" name="Picture 14" descr="C:\Users\abc\AppData\Local\Microsoft\Windows\Temporary Internet Files\Content.Word\DSC04286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2160" y="1412776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 cstate="print">
            <a:lum/>
          </a:blip>
          <a:srcRect/>
          <a:stretch>
            <a:fillRect/>
          </a:stretch>
        </p:blipFill>
        <p:spPr bwMode="auto">
          <a:xfrm>
            <a:off x="4445791" y="1412214"/>
            <a:ext cx="162777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16" cstate="print">
            <a:lum bright="-10000"/>
          </a:blip>
          <a:srcRect/>
          <a:stretch>
            <a:fillRect/>
          </a:stretch>
        </p:blipFill>
        <p:spPr bwMode="auto">
          <a:xfrm>
            <a:off x="7596337" y="3212977"/>
            <a:ext cx="1475656" cy="135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74438" y="4941168"/>
            <a:ext cx="1424419" cy="127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3175328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E796-92C1-448A-AEC9-376BB04110FA}" type="datetime1">
              <a:rPr lang="en-US" smtClean="0"/>
              <a:pPr>
                <a:defRPr/>
              </a:pPr>
              <a:t>6/1/2012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Press Conference:  2011-12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FED4D-2FC4-468D-AAEE-D33946C7B8A3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560597" y="2780928"/>
            <a:ext cx="44165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Physical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Performance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https://encrypted-tbn3.google.com/images?q=tbn:ANd9GcS_5OraHx380noIzKuNrtn1-E6Nan2q4OuNwNi7wFYvEaFf5ANm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3" y="1319868"/>
            <a:ext cx="2114104" cy="1389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00225501\Desktop\D(R&amp;D)'s Notes\Performance Highlights Book use for Photograph. 07.04.12\Refinery Techonology\Page No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713" y="2708920"/>
            <a:ext cx="2114104" cy="12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8" y="5181007"/>
            <a:ext cx="2114104" cy="1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PRRPL_DGM\AppData\Local\Temp\Rar$DI45.612\DSC_0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539" y="3986212"/>
            <a:ext cx="2113277" cy="1188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9223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12339</TotalTime>
  <Words>1779</Words>
  <Application>Microsoft Office PowerPoint</Application>
  <PresentationFormat>On-screen Show (4:3)</PresentationFormat>
  <Paragraphs>621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Diseño predeterminado</vt:lpstr>
      <vt:lpstr>Annual Press Conference 2011-12</vt:lpstr>
      <vt:lpstr>Structure of the Presentation</vt:lpstr>
      <vt:lpstr>Slide 3</vt:lpstr>
      <vt:lpstr>Oil &amp; Gas Snapshot</vt:lpstr>
      <vt:lpstr>Oil &amp; Gas Snapshot</vt:lpstr>
      <vt:lpstr>Oil Dynamics</vt:lpstr>
      <vt:lpstr>Slide 7</vt:lpstr>
      <vt:lpstr>IndianOil – A Degree of Brilliance</vt:lpstr>
      <vt:lpstr>Slide 9</vt:lpstr>
      <vt:lpstr>IndianOil – Quick Facts</vt:lpstr>
      <vt:lpstr>Refineries – Challenging the Limits</vt:lpstr>
      <vt:lpstr>Refineries – Challenging the Limits</vt:lpstr>
      <vt:lpstr>Pipelines – par Excellence</vt:lpstr>
      <vt:lpstr>Pipelines – par Excellence</vt:lpstr>
      <vt:lpstr>Marketing  </vt:lpstr>
      <vt:lpstr>Marketing – Reaching out, Touching lives</vt:lpstr>
      <vt:lpstr>Marketing – Reaching out, Touching lives</vt:lpstr>
      <vt:lpstr>R &amp; D - Innovating for a Cutting Edge</vt:lpstr>
      <vt:lpstr>R &amp; D - Innovating for a Cutting Edge</vt:lpstr>
      <vt:lpstr>PROPEL – Creating Footsteps</vt:lpstr>
      <vt:lpstr>PROPEL – Creating Footsteps</vt:lpstr>
      <vt:lpstr>Gas – Fuel of the 21st Century</vt:lpstr>
      <vt:lpstr>Gas – Fuel of the 21st Century</vt:lpstr>
      <vt:lpstr>E&amp;P – Overseas Exploration Blocks</vt:lpstr>
      <vt:lpstr>E&amp;P – Domestic Exploration Blocks</vt:lpstr>
      <vt:lpstr>Clean Energy - The Power of Choice</vt:lpstr>
      <vt:lpstr>Capex Plans  - Achievement of a Goal is the Start of a New Road</vt:lpstr>
      <vt:lpstr>Global Agenda – Leveraging the Core competencies</vt:lpstr>
      <vt:lpstr>CSR – for Inclusive Growth</vt:lpstr>
      <vt:lpstr>CSR – for Inclusive Growth</vt:lpstr>
      <vt:lpstr>Slide 31</vt:lpstr>
      <vt:lpstr>Turnover</vt:lpstr>
      <vt:lpstr>Profit…</vt:lpstr>
      <vt:lpstr>Under-recoveries</vt:lpstr>
      <vt:lpstr>Under-recoveries</vt:lpstr>
      <vt:lpstr>Borrowings…</vt:lpstr>
      <vt:lpstr>Contribution to Exchequer</vt:lpstr>
      <vt:lpstr>Slide 38</vt:lpstr>
      <vt:lpstr>Major JV’s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APC</dc:title>
  <dc:subject>Annual Press Conference 2012</dc:subject>
  <dc:creator>Pramod Narang</dc:creator>
  <cp:lastModifiedBy>00076953</cp:lastModifiedBy>
  <cp:revision>1458</cp:revision>
  <dcterms:created xsi:type="dcterms:W3CDTF">2010-05-23T14:28:12Z</dcterms:created>
  <dcterms:modified xsi:type="dcterms:W3CDTF">2012-06-01T10:45:39Z</dcterms:modified>
</cp:coreProperties>
</file>